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79" r:id="rId6"/>
    <p:sldId id="280" r:id="rId7"/>
    <p:sldId id="265" r:id="rId8"/>
    <p:sldId id="263" r:id="rId9"/>
    <p:sldId id="262" r:id="rId10"/>
    <p:sldId id="264" r:id="rId11"/>
    <p:sldId id="270" r:id="rId12"/>
    <p:sldId id="266" r:id="rId13"/>
    <p:sldId id="276" r:id="rId14"/>
    <p:sldId id="268" r:id="rId15"/>
    <p:sldId id="278" r:id="rId16"/>
    <p:sldId id="277" r:id="rId17"/>
    <p:sldId id="281"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p:cViewPr varScale="1">
        <p:scale>
          <a:sx n="94" d="100"/>
          <a:sy n="94" d="100"/>
        </p:scale>
        <p:origin x="114" y="6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842658-1E03-A732-7ECE-5DD8D729AB6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GB"/>
          </a:p>
        </p:txBody>
      </p:sp>
      <p:sp>
        <p:nvSpPr>
          <p:cNvPr id="3" name="Podnadpis 2">
            <a:extLst>
              <a:ext uri="{FF2B5EF4-FFF2-40B4-BE49-F238E27FC236}">
                <a16:creationId xmlns:a16="http://schemas.microsoft.com/office/drawing/2014/main" id="{6A4CF331-3F0A-1E01-49EB-53AD26F57B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GB"/>
          </a:p>
        </p:txBody>
      </p:sp>
      <p:sp>
        <p:nvSpPr>
          <p:cNvPr id="4" name="Zástupný symbol pro datum 3">
            <a:extLst>
              <a:ext uri="{FF2B5EF4-FFF2-40B4-BE49-F238E27FC236}">
                <a16:creationId xmlns:a16="http://schemas.microsoft.com/office/drawing/2014/main" id="{C1D8FBC4-8056-0674-FEBB-74805DF19654}"/>
              </a:ext>
            </a:extLst>
          </p:cNvPr>
          <p:cNvSpPr>
            <a:spLocks noGrp="1"/>
          </p:cNvSpPr>
          <p:nvPr>
            <p:ph type="dt" sz="half" idx="10"/>
          </p:nvPr>
        </p:nvSpPr>
        <p:spPr/>
        <p:txBody>
          <a:bodyPr/>
          <a:lstStyle/>
          <a:p>
            <a:fld id="{056C6E43-69A9-4E2B-951D-1EE363183462}" type="datetimeFigureOut">
              <a:rPr lang="en-GB" smtClean="0"/>
              <a:t>03/06/2025</a:t>
            </a:fld>
            <a:endParaRPr lang="en-GB" dirty="0"/>
          </a:p>
        </p:txBody>
      </p:sp>
      <p:sp>
        <p:nvSpPr>
          <p:cNvPr id="5" name="Zástupný symbol pro zápatí 4">
            <a:extLst>
              <a:ext uri="{FF2B5EF4-FFF2-40B4-BE49-F238E27FC236}">
                <a16:creationId xmlns:a16="http://schemas.microsoft.com/office/drawing/2014/main" id="{D8666E92-3FB8-43D2-4228-6237D1543F00}"/>
              </a:ext>
            </a:extLst>
          </p:cNvPr>
          <p:cNvSpPr>
            <a:spLocks noGrp="1"/>
          </p:cNvSpPr>
          <p:nvPr>
            <p:ph type="ftr" sz="quarter" idx="11"/>
          </p:nvPr>
        </p:nvSpPr>
        <p:spPr/>
        <p:txBody>
          <a:bodyPr/>
          <a:lstStyle/>
          <a:p>
            <a:endParaRPr lang="en-GB" dirty="0"/>
          </a:p>
        </p:txBody>
      </p:sp>
      <p:sp>
        <p:nvSpPr>
          <p:cNvPr id="6" name="Zástupný symbol pro číslo snímku 5">
            <a:extLst>
              <a:ext uri="{FF2B5EF4-FFF2-40B4-BE49-F238E27FC236}">
                <a16:creationId xmlns:a16="http://schemas.microsoft.com/office/drawing/2014/main" id="{0B71DE3E-606C-167F-3743-A30FABD43D7D}"/>
              </a:ext>
            </a:extLst>
          </p:cNvPr>
          <p:cNvSpPr>
            <a:spLocks noGrp="1"/>
          </p:cNvSpPr>
          <p:nvPr>
            <p:ph type="sldNum" sz="quarter" idx="12"/>
          </p:nvPr>
        </p:nvSpPr>
        <p:spPr/>
        <p:txBody>
          <a:bodyPr/>
          <a:lstStyle/>
          <a:p>
            <a:fld id="{86DC72EA-2DE3-4E11-A869-7C9028DC6112}" type="slidenum">
              <a:rPr lang="en-GB" smtClean="0"/>
              <a:t>‹#›</a:t>
            </a:fld>
            <a:endParaRPr lang="en-GB" dirty="0"/>
          </a:p>
        </p:txBody>
      </p:sp>
    </p:spTree>
    <p:extLst>
      <p:ext uri="{BB962C8B-B14F-4D97-AF65-F5344CB8AC3E}">
        <p14:creationId xmlns:p14="http://schemas.microsoft.com/office/powerpoint/2010/main" val="2826727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0BEED9-E6EE-A85E-0185-C2F896914CBD}"/>
              </a:ext>
            </a:extLst>
          </p:cNvPr>
          <p:cNvSpPr>
            <a:spLocks noGrp="1"/>
          </p:cNvSpPr>
          <p:nvPr>
            <p:ph type="title"/>
          </p:nvPr>
        </p:nvSpPr>
        <p:spPr/>
        <p:txBody>
          <a:bodyPr/>
          <a:lstStyle/>
          <a:p>
            <a:r>
              <a:rPr lang="cs-CZ"/>
              <a:t>Kliknutím lze upravit styl.</a:t>
            </a:r>
            <a:endParaRPr lang="en-GB"/>
          </a:p>
        </p:txBody>
      </p:sp>
      <p:sp>
        <p:nvSpPr>
          <p:cNvPr id="3" name="Zástupný symbol pro svislý text 2">
            <a:extLst>
              <a:ext uri="{FF2B5EF4-FFF2-40B4-BE49-F238E27FC236}">
                <a16:creationId xmlns:a16="http://schemas.microsoft.com/office/drawing/2014/main" id="{DEEA5BA8-4BB8-A84B-8F35-C2ADDC0B32B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C8571258-FF87-C1F7-AB2A-14503EC2586A}"/>
              </a:ext>
            </a:extLst>
          </p:cNvPr>
          <p:cNvSpPr>
            <a:spLocks noGrp="1"/>
          </p:cNvSpPr>
          <p:nvPr>
            <p:ph type="dt" sz="half" idx="10"/>
          </p:nvPr>
        </p:nvSpPr>
        <p:spPr/>
        <p:txBody>
          <a:bodyPr/>
          <a:lstStyle/>
          <a:p>
            <a:fld id="{056C6E43-69A9-4E2B-951D-1EE363183462}" type="datetimeFigureOut">
              <a:rPr lang="en-GB" smtClean="0"/>
              <a:t>03/06/2025</a:t>
            </a:fld>
            <a:endParaRPr lang="en-GB" dirty="0"/>
          </a:p>
        </p:txBody>
      </p:sp>
      <p:sp>
        <p:nvSpPr>
          <p:cNvPr id="5" name="Zástupný symbol pro zápatí 4">
            <a:extLst>
              <a:ext uri="{FF2B5EF4-FFF2-40B4-BE49-F238E27FC236}">
                <a16:creationId xmlns:a16="http://schemas.microsoft.com/office/drawing/2014/main" id="{8A19B928-E8C2-9434-0A8D-15A6416BD7B0}"/>
              </a:ext>
            </a:extLst>
          </p:cNvPr>
          <p:cNvSpPr>
            <a:spLocks noGrp="1"/>
          </p:cNvSpPr>
          <p:nvPr>
            <p:ph type="ftr" sz="quarter" idx="11"/>
          </p:nvPr>
        </p:nvSpPr>
        <p:spPr/>
        <p:txBody>
          <a:bodyPr/>
          <a:lstStyle/>
          <a:p>
            <a:endParaRPr lang="en-GB" dirty="0"/>
          </a:p>
        </p:txBody>
      </p:sp>
      <p:sp>
        <p:nvSpPr>
          <p:cNvPr id="6" name="Zástupný symbol pro číslo snímku 5">
            <a:extLst>
              <a:ext uri="{FF2B5EF4-FFF2-40B4-BE49-F238E27FC236}">
                <a16:creationId xmlns:a16="http://schemas.microsoft.com/office/drawing/2014/main" id="{88C38E2A-0595-FD91-C51A-794F37BB297B}"/>
              </a:ext>
            </a:extLst>
          </p:cNvPr>
          <p:cNvSpPr>
            <a:spLocks noGrp="1"/>
          </p:cNvSpPr>
          <p:nvPr>
            <p:ph type="sldNum" sz="quarter" idx="12"/>
          </p:nvPr>
        </p:nvSpPr>
        <p:spPr/>
        <p:txBody>
          <a:bodyPr/>
          <a:lstStyle/>
          <a:p>
            <a:fld id="{86DC72EA-2DE3-4E11-A869-7C9028DC6112}" type="slidenum">
              <a:rPr lang="en-GB" smtClean="0"/>
              <a:t>‹#›</a:t>
            </a:fld>
            <a:endParaRPr lang="en-GB" dirty="0"/>
          </a:p>
        </p:txBody>
      </p:sp>
    </p:spTree>
    <p:extLst>
      <p:ext uri="{BB962C8B-B14F-4D97-AF65-F5344CB8AC3E}">
        <p14:creationId xmlns:p14="http://schemas.microsoft.com/office/powerpoint/2010/main" val="3862953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7022CAA-B971-2E39-DA1A-348E8D77DC90}"/>
              </a:ext>
            </a:extLst>
          </p:cNvPr>
          <p:cNvSpPr>
            <a:spLocks noGrp="1"/>
          </p:cNvSpPr>
          <p:nvPr>
            <p:ph type="title" orient="vert"/>
          </p:nvPr>
        </p:nvSpPr>
        <p:spPr>
          <a:xfrm>
            <a:off x="8724900" y="365125"/>
            <a:ext cx="2628900" cy="5811838"/>
          </a:xfrm>
        </p:spPr>
        <p:txBody>
          <a:bodyPr vert="eaVert"/>
          <a:lstStyle/>
          <a:p>
            <a:r>
              <a:rPr lang="cs-CZ"/>
              <a:t>Kliknutím lze upravit styl.</a:t>
            </a:r>
            <a:endParaRPr lang="en-GB"/>
          </a:p>
        </p:txBody>
      </p:sp>
      <p:sp>
        <p:nvSpPr>
          <p:cNvPr id="3" name="Zástupný symbol pro svislý text 2">
            <a:extLst>
              <a:ext uri="{FF2B5EF4-FFF2-40B4-BE49-F238E27FC236}">
                <a16:creationId xmlns:a16="http://schemas.microsoft.com/office/drawing/2014/main" id="{D9B9295E-5311-19C0-F5E3-C4FED7C667F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F63B4992-A8C2-1CE3-9083-1796AB3DAA82}"/>
              </a:ext>
            </a:extLst>
          </p:cNvPr>
          <p:cNvSpPr>
            <a:spLocks noGrp="1"/>
          </p:cNvSpPr>
          <p:nvPr>
            <p:ph type="dt" sz="half" idx="10"/>
          </p:nvPr>
        </p:nvSpPr>
        <p:spPr/>
        <p:txBody>
          <a:bodyPr/>
          <a:lstStyle/>
          <a:p>
            <a:fld id="{056C6E43-69A9-4E2B-951D-1EE363183462}" type="datetimeFigureOut">
              <a:rPr lang="en-GB" smtClean="0"/>
              <a:t>03/06/2025</a:t>
            </a:fld>
            <a:endParaRPr lang="en-GB" dirty="0"/>
          </a:p>
        </p:txBody>
      </p:sp>
      <p:sp>
        <p:nvSpPr>
          <p:cNvPr id="5" name="Zástupný symbol pro zápatí 4">
            <a:extLst>
              <a:ext uri="{FF2B5EF4-FFF2-40B4-BE49-F238E27FC236}">
                <a16:creationId xmlns:a16="http://schemas.microsoft.com/office/drawing/2014/main" id="{BA2F76B2-81E9-5ECE-E743-3D4E425A4B49}"/>
              </a:ext>
            </a:extLst>
          </p:cNvPr>
          <p:cNvSpPr>
            <a:spLocks noGrp="1"/>
          </p:cNvSpPr>
          <p:nvPr>
            <p:ph type="ftr" sz="quarter" idx="11"/>
          </p:nvPr>
        </p:nvSpPr>
        <p:spPr/>
        <p:txBody>
          <a:bodyPr/>
          <a:lstStyle/>
          <a:p>
            <a:endParaRPr lang="en-GB" dirty="0"/>
          </a:p>
        </p:txBody>
      </p:sp>
      <p:sp>
        <p:nvSpPr>
          <p:cNvPr id="6" name="Zástupný symbol pro číslo snímku 5">
            <a:extLst>
              <a:ext uri="{FF2B5EF4-FFF2-40B4-BE49-F238E27FC236}">
                <a16:creationId xmlns:a16="http://schemas.microsoft.com/office/drawing/2014/main" id="{164E5D24-D5A8-2600-2D77-B84F885FDCA8}"/>
              </a:ext>
            </a:extLst>
          </p:cNvPr>
          <p:cNvSpPr>
            <a:spLocks noGrp="1"/>
          </p:cNvSpPr>
          <p:nvPr>
            <p:ph type="sldNum" sz="quarter" idx="12"/>
          </p:nvPr>
        </p:nvSpPr>
        <p:spPr/>
        <p:txBody>
          <a:bodyPr/>
          <a:lstStyle/>
          <a:p>
            <a:fld id="{86DC72EA-2DE3-4E11-A869-7C9028DC6112}" type="slidenum">
              <a:rPr lang="en-GB" smtClean="0"/>
              <a:t>‹#›</a:t>
            </a:fld>
            <a:endParaRPr lang="en-GB" dirty="0"/>
          </a:p>
        </p:txBody>
      </p:sp>
    </p:spTree>
    <p:extLst>
      <p:ext uri="{BB962C8B-B14F-4D97-AF65-F5344CB8AC3E}">
        <p14:creationId xmlns:p14="http://schemas.microsoft.com/office/powerpoint/2010/main" val="2520941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88C31A-BCAE-3F04-F8DE-54673E12A71C}"/>
              </a:ext>
            </a:extLst>
          </p:cNvPr>
          <p:cNvSpPr>
            <a:spLocks noGrp="1"/>
          </p:cNvSpPr>
          <p:nvPr>
            <p:ph type="title"/>
          </p:nvPr>
        </p:nvSpPr>
        <p:spPr/>
        <p:txBody>
          <a:bodyPr/>
          <a:lstStyle/>
          <a:p>
            <a:r>
              <a:rPr lang="cs-CZ"/>
              <a:t>Kliknutím lze upravit styl.</a:t>
            </a:r>
            <a:endParaRPr lang="en-GB"/>
          </a:p>
        </p:txBody>
      </p:sp>
      <p:sp>
        <p:nvSpPr>
          <p:cNvPr id="3" name="Zástupný obsah 2">
            <a:extLst>
              <a:ext uri="{FF2B5EF4-FFF2-40B4-BE49-F238E27FC236}">
                <a16:creationId xmlns:a16="http://schemas.microsoft.com/office/drawing/2014/main" id="{B270A992-301D-3C48-BA89-6B65BDE091C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C6CA6E4E-15CB-B17C-FB1C-9F22C0768099}"/>
              </a:ext>
            </a:extLst>
          </p:cNvPr>
          <p:cNvSpPr>
            <a:spLocks noGrp="1"/>
          </p:cNvSpPr>
          <p:nvPr>
            <p:ph type="dt" sz="half" idx="10"/>
          </p:nvPr>
        </p:nvSpPr>
        <p:spPr/>
        <p:txBody>
          <a:bodyPr/>
          <a:lstStyle/>
          <a:p>
            <a:fld id="{056C6E43-69A9-4E2B-951D-1EE363183462}" type="datetimeFigureOut">
              <a:rPr lang="en-GB" smtClean="0"/>
              <a:t>03/06/2025</a:t>
            </a:fld>
            <a:endParaRPr lang="en-GB" dirty="0"/>
          </a:p>
        </p:txBody>
      </p:sp>
      <p:sp>
        <p:nvSpPr>
          <p:cNvPr id="5" name="Zástupný symbol pro zápatí 4">
            <a:extLst>
              <a:ext uri="{FF2B5EF4-FFF2-40B4-BE49-F238E27FC236}">
                <a16:creationId xmlns:a16="http://schemas.microsoft.com/office/drawing/2014/main" id="{902C0A7B-BABB-020F-33B7-F4A77EBD7B9F}"/>
              </a:ext>
            </a:extLst>
          </p:cNvPr>
          <p:cNvSpPr>
            <a:spLocks noGrp="1"/>
          </p:cNvSpPr>
          <p:nvPr>
            <p:ph type="ftr" sz="quarter" idx="11"/>
          </p:nvPr>
        </p:nvSpPr>
        <p:spPr/>
        <p:txBody>
          <a:bodyPr/>
          <a:lstStyle/>
          <a:p>
            <a:endParaRPr lang="en-GB" dirty="0"/>
          </a:p>
        </p:txBody>
      </p:sp>
      <p:sp>
        <p:nvSpPr>
          <p:cNvPr id="6" name="Zástupný symbol pro číslo snímku 5">
            <a:extLst>
              <a:ext uri="{FF2B5EF4-FFF2-40B4-BE49-F238E27FC236}">
                <a16:creationId xmlns:a16="http://schemas.microsoft.com/office/drawing/2014/main" id="{CEEE0BE9-103E-137A-75D6-8269A759042E}"/>
              </a:ext>
            </a:extLst>
          </p:cNvPr>
          <p:cNvSpPr>
            <a:spLocks noGrp="1"/>
          </p:cNvSpPr>
          <p:nvPr>
            <p:ph type="sldNum" sz="quarter" idx="12"/>
          </p:nvPr>
        </p:nvSpPr>
        <p:spPr/>
        <p:txBody>
          <a:bodyPr/>
          <a:lstStyle/>
          <a:p>
            <a:fld id="{86DC72EA-2DE3-4E11-A869-7C9028DC6112}" type="slidenum">
              <a:rPr lang="en-GB" smtClean="0"/>
              <a:t>‹#›</a:t>
            </a:fld>
            <a:endParaRPr lang="en-GB" dirty="0"/>
          </a:p>
        </p:txBody>
      </p:sp>
    </p:spTree>
    <p:extLst>
      <p:ext uri="{BB962C8B-B14F-4D97-AF65-F5344CB8AC3E}">
        <p14:creationId xmlns:p14="http://schemas.microsoft.com/office/powerpoint/2010/main" val="250703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93E07E-8C70-D850-FFFD-5230A12F24F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GB"/>
          </a:p>
        </p:txBody>
      </p:sp>
      <p:sp>
        <p:nvSpPr>
          <p:cNvPr id="3" name="Zástupný text 2">
            <a:extLst>
              <a:ext uri="{FF2B5EF4-FFF2-40B4-BE49-F238E27FC236}">
                <a16:creationId xmlns:a16="http://schemas.microsoft.com/office/drawing/2014/main" id="{BE438F59-3238-4F3E-2304-1A7B624809B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E1A68F6-4606-B8D5-4331-814AB7121787}"/>
              </a:ext>
            </a:extLst>
          </p:cNvPr>
          <p:cNvSpPr>
            <a:spLocks noGrp="1"/>
          </p:cNvSpPr>
          <p:nvPr>
            <p:ph type="dt" sz="half" idx="10"/>
          </p:nvPr>
        </p:nvSpPr>
        <p:spPr/>
        <p:txBody>
          <a:bodyPr/>
          <a:lstStyle/>
          <a:p>
            <a:fld id="{056C6E43-69A9-4E2B-951D-1EE363183462}" type="datetimeFigureOut">
              <a:rPr lang="en-GB" smtClean="0"/>
              <a:t>03/06/2025</a:t>
            </a:fld>
            <a:endParaRPr lang="en-GB" dirty="0"/>
          </a:p>
        </p:txBody>
      </p:sp>
      <p:sp>
        <p:nvSpPr>
          <p:cNvPr id="5" name="Zástupný symbol pro zápatí 4">
            <a:extLst>
              <a:ext uri="{FF2B5EF4-FFF2-40B4-BE49-F238E27FC236}">
                <a16:creationId xmlns:a16="http://schemas.microsoft.com/office/drawing/2014/main" id="{F995E064-50A1-62B9-9A28-652E188222F0}"/>
              </a:ext>
            </a:extLst>
          </p:cNvPr>
          <p:cNvSpPr>
            <a:spLocks noGrp="1"/>
          </p:cNvSpPr>
          <p:nvPr>
            <p:ph type="ftr" sz="quarter" idx="11"/>
          </p:nvPr>
        </p:nvSpPr>
        <p:spPr/>
        <p:txBody>
          <a:bodyPr/>
          <a:lstStyle/>
          <a:p>
            <a:endParaRPr lang="en-GB" dirty="0"/>
          </a:p>
        </p:txBody>
      </p:sp>
      <p:sp>
        <p:nvSpPr>
          <p:cNvPr id="6" name="Zástupný symbol pro číslo snímku 5">
            <a:extLst>
              <a:ext uri="{FF2B5EF4-FFF2-40B4-BE49-F238E27FC236}">
                <a16:creationId xmlns:a16="http://schemas.microsoft.com/office/drawing/2014/main" id="{23F53D86-288C-1303-BBE9-8DF7C93D4F9E}"/>
              </a:ext>
            </a:extLst>
          </p:cNvPr>
          <p:cNvSpPr>
            <a:spLocks noGrp="1"/>
          </p:cNvSpPr>
          <p:nvPr>
            <p:ph type="sldNum" sz="quarter" idx="12"/>
          </p:nvPr>
        </p:nvSpPr>
        <p:spPr/>
        <p:txBody>
          <a:bodyPr/>
          <a:lstStyle/>
          <a:p>
            <a:fld id="{86DC72EA-2DE3-4E11-A869-7C9028DC6112}" type="slidenum">
              <a:rPr lang="en-GB" smtClean="0"/>
              <a:t>‹#›</a:t>
            </a:fld>
            <a:endParaRPr lang="en-GB" dirty="0"/>
          </a:p>
        </p:txBody>
      </p:sp>
    </p:spTree>
    <p:extLst>
      <p:ext uri="{BB962C8B-B14F-4D97-AF65-F5344CB8AC3E}">
        <p14:creationId xmlns:p14="http://schemas.microsoft.com/office/powerpoint/2010/main" val="74716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C8EACB-1BB9-5A38-FCA3-214AEF458C12}"/>
              </a:ext>
            </a:extLst>
          </p:cNvPr>
          <p:cNvSpPr>
            <a:spLocks noGrp="1"/>
          </p:cNvSpPr>
          <p:nvPr>
            <p:ph type="title"/>
          </p:nvPr>
        </p:nvSpPr>
        <p:spPr/>
        <p:txBody>
          <a:bodyPr/>
          <a:lstStyle/>
          <a:p>
            <a:r>
              <a:rPr lang="cs-CZ"/>
              <a:t>Kliknutím lze upravit styl.</a:t>
            </a:r>
            <a:endParaRPr lang="en-GB"/>
          </a:p>
        </p:txBody>
      </p:sp>
      <p:sp>
        <p:nvSpPr>
          <p:cNvPr id="3" name="Zástupný obsah 2">
            <a:extLst>
              <a:ext uri="{FF2B5EF4-FFF2-40B4-BE49-F238E27FC236}">
                <a16:creationId xmlns:a16="http://schemas.microsoft.com/office/drawing/2014/main" id="{2E7C3A2E-88C8-0454-93DD-D7803BB59DF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obsah 3">
            <a:extLst>
              <a:ext uri="{FF2B5EF4-FFF2-40B4-BE49-F238E27FC236}">
                <a16:creationId xmlns:a16="http://schemas.microsoft.com/office/drawing/2014/main" id="{9688DCD2-6D68-BF2D-369F-3228F91FF87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datum 4">
            <a:extLst>
              <a:ext uri="{FF2B5EF4-FFF2-40B4-BE49-F238E27FC236}">
                <a16:creationId xmlns:a16="http://schemas.microsoft.com/office/drawing/2014/main" id="{10350609-498D-C891-96E7-B22D6AE7F42E}"/>
              </a:ext>
            </a:extLst>
          </p:cNvPr>
          <p:cNvSpPr>
            <a:spLocks noGrp="1"/>
          </p:cNvSpPr>
          <p:nvPr>
            <p:ph type="dt" sz="half" idx="10"/>
          </p:nvPr>
        </p:nvSpPr>
        <p:spPr/>
        <p:txBody>
          <a:bodyPr/>
          <a:lstStyle/>
          <a:p>
            <a:fld id="{056C6E43-69A9-4E2B-951D-1EE363183462}" type="datetimeFigureOut">
              <a:rPr lang="en-GB" smtClean="0"/>
              <a:t>03/06/2025</a:t>
            </a:fld>
            <a:endParaRPr lang="en-GB" dirty="0"/>
          </a:p>
        </p:txBody>
      </p:sp>
      <p:sp>
        <p:nvSpPr>
          <p:cNvPr id="6" name="Zástupný symbol pro zápatí 5">
            <a:extLst>
              <a:ext uri="{FF2B5EF4-FFF2-40B4-BE49-F238E27FC236}">
                <a16:creationId xmlns:a16="http://schemas.microsoft.com/office/drawing/2014/main" id="{584CCA9A-52ED-6A5F-FE62-2438FBBD40C3}"/>
              </a:ext>
            </a:extLst>
          </p:cNvPr>
          <p:cNvSpPr>
            <a:spLocks noGrp="1"/>
          </p:cNvSpPr>
          <p:nvPr>
            <p:ph type="ftr" sz="quarter" idx="11"/>
          </p:nvPr>
        </p:nvSpPr>
        <p:spPr/>
        <p:txBody>
          <a:bodyPr/>
          <a:lstStyle/>
          <a:p>
            <a:endParaRPr lang="en-GB" dirty="0"/>
          </a:p>
        </p:txBody>
      </p:sp>
      <p:sp>
        <p:nvSpPr>
          <p:cNvPr id="7" name="Zástupný symbol pro číslo snímku 6">
            <a:extLst>
              <a:ext uri="{FF2B5EF4-FFF2-40B4-BE49-F238E27FC236}">
                <a16:creationId xmlns:a16="http://schemas.microsoft.com/office/drawing/2014/main" id="{5EFD7228-EE24-AF02-AC0C-EB00BA16A332}"/>
              </a:ext>
            </a:extLst>
          </p:cNvPr>
          <p:cNvSpPr>
            <a:spLocks noGrp="1"/>
          </p:cNvSpPr>
          <p:nvPr>
            <p:ph type="sldNum" sz="quarter" idx="12"/>
          </p:nvPr>
        </p:nvSpPr>
        <p:spPr/>
        <p:txBody>
          <a:bodyPr/>
          <a:lstStyle/>
          <a:p>
            <a:fld id="{86DC72EA-2DE3-4E11-A869-7C9028DC6112}" type="slidenum">
              <a:rPr lang="en-GB" smtClean="0"/>
              <a:t>‹#›</a:t>
            </a:fld>
            <a:endParaRPr lang="en-GB" dirty="0"/>
          </a:p>
        </p:txBody>
      </p:sp>
    </p:spTree>
    <p:extLst>
      <p:ext uri="{BB962C8B-B14F-4D97-AF65-F5344CB8AC3E}">
        <p14:creationId xmlns:p14="http://schemas.microsoft.com/office/powerpoint/2010/main" val="3211304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6121C9-1228-3D45-A52A-8637531647C9}"/>
              </a:ext>
            </a:extLst>
          </p:cNvPr>
          <p:cNvSpPr>
            <a:spLocks noGrp="1"/>
          </p:cNvSpPr>
          <p:nvPr>
            <p:ph type="title"/>
          </p:nvPr>
        </p:nvSpPr>
        <p:spPr>
          <a:xfrm>
            <a:off x="839788" y="365125"/>
            <a:ext cx="10515600" cy="1325563"/>
          </a:xfrm>
        </p:spPr>
        <p:txBody>
          <a:bodyPr/>
          <a:lstStyle/>
          <a:p>
            <a:r>
              <a:rPr lang="cs-CZ"/>
              <a:t>Kliknutím lze upravit styl.</a:t>
            </a:r>
            <a:endParaRPr lang="en-GB"/>
          </a:p>
        </p:txBody>
      </p:sp>
      <p:sp>
        <p:nvSpPr>
          <p:cNvPr id="3" name="Zástupný text 2">
            <a:extLst>
              <a:ext uri="{FF2B5EF4-FFF2-40B4-BE49-F238E27FC236}">
                <a16:creationId xmlns:a16="http://schemas.microsoft.com/office/drawing/2014/main" id="{EC55A23B-E7F7-9D7F-DC3C-3325B8B150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4853C80-F9D2-8F8F-3F1C-9BCEC73E54A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text 4">
            <a:extLst>
              <a:ext uri="{FF2B5EF4-FFF2-40B4-BE49-F238E27FC236}">
                <a16:creationId xmlns:a16="http://schemas.microsoft.com/office/drawing/2014/main" id="{5BADFD16-42BD-E7E9-4C0E-8E37BA569D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8A47F6E-07DA-A313-8C74-D4629950642D}"/>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Zástupný symbol pro datum 6">
            <a:extLst>
              <a:ext uri="{FF2B5EF4-FFF2-40B4-BE49-F238E27FC236}">
                <a16:creationId xmlns:a16="http://schemas.microsoft.com/office/drawing/2014/main" id="{FB599212-E987-28B3-E7AC-584C3877EF04}"/>
              </a:ext>
            </a:extLst>
          </p:cNvPr>
          <p:cNvSpPr>
            <a:spLocks noGrp="1"/>
          </p:cNvSpPr>
          <p:nvPr>
            <p:ph type="dt" sz="half" idx="10"/>
          </p:nvPr>
        </p:nvSpPr>
        <p:spPr/>
        <p:txBody>
          <a:bodyPr/>
          <a:lstStyle/>
          <a:p>
            <a:fld id="{056C6E43-69A9-4E2B-951D-1EE363183462}" type="datetimeFigureOut">
              <a:rPr lang="en-GB" smtClean="0"/>
              <a:t>03/06/2025</a:t>
            </a:fld>
            <a:endParaRPr lang="en-GB" dirty="0"/>
          </a:p>
        </p:txBody>
      </p:sp>
      <p:sp>
        <p:nvSpPr>
          <p:cNvPr id="8" name="Zástupný symbol pro zápatí 7">
            <a:extLst>
              <a:ext uri="{FF2B5EF4-FFF2-40B4-BE49-F238E27FC236}">
                <a16:creationId xmlns:a16="http://schemas.microsoft.com/office/drawing/2014/main" id="{8EE321B1-277F-643A-AE8C-51A860A45957}"/>
              </a:ext>
            </a:extLst>
          </p:cNvPr>
          <p:cNvSpPr>
            <a:spLocks noGrp="1"/>
          </p:cNvSpPr>
          <p:nvPr>
            <p:ph type="ftr" sz="quarter" idx="11"/>
          </p:nvPr>
        </p:nvSpPr>
        <p:spPr/>
        <p:txBody>
          <a:bodyPr/>
          <a:lstStyle/>
          <a:p>
            <a:endParaRPr lang="en-GB" dirty="0"/>
          </a:p>
        </p:txBody>
      </p:sp>
      <p:sp>
        <p:nvSpPr>
          <p:cNvPr id="9" name="Zástupný symbol pro číslo snímku 8">
            <a:extLst>
              <a:ext uri="{FF2B5EF4-FFF2-40B4-BE49-F238E27FC236}">
                <a16:creationId xmlns:a16="http://schemas.microsoft.com/office/drawing/2014/main" id="{8B428B44-4F87-C7D8-D151-2F9CC4234DDD}"/>
              </a:ext>
            </a:extLst>
          </p:cNvPr>
          <p:cNvSpPr>
            <a:spLocks noGrp="1"/>
          </p:cNvSpPr>
          <p:nvPr>
            <p:ph type="sldNum" sz="quarter" idx="12"/>
          </p:nvPr>
        </p:nvSpPr>
        <p:spPr/>
        <p:txBody>
          <a:bodyPr/>
          <a:lstStyle/>
          <a:p>
            <a:fld id="{86DC72EA-2DE3-4E11-A869-7C9028DC6112}" type="slidenum">
              <a:rPr lang="en-GB" smtClean="0"/>
              <a:t>‹#›</a:t>
            </a:fld>
            <a:endParaRPr lang="en-GB" dirty="0"/>
          </a:p>
        </p:txBody>
      </p:sp>
    </p:spTree>
    <p:extLst>
      <p:ext uri="{BB962C8B-B14F-4D97-AF65-F5344CB8AC3E}">
        <p14:creationId xmlns:p14="http://schemas.microsoft.com/office/powerpoint/2010/main" val="361717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D731DE-0995-9C53-07C2-B2BD58422819}"/>
              </a:ext>
            </a:extLst>
          </p:cNvPr>
          <p:cNvSpPr>
            <a:spLocks noGrp="1"/>
          </p:cNvSpPr>
          <p:nvPr>
            <p:ph type="title"/>
          </p:nvPr>
        </p:nvSpPr>
        <p:spPr/>
        <p:txBody>
          <a:bodyPr/>
          <a:lstStyle/>
          <a:p>
            <a:r>
              <a:rPr lang="cs-CZ"/>
              <a:t>Kliknutím lze upravit styl.</a:t>
            </a:r>
            <a:endParaRPr lang="en-GB"/>
          </a:p>
        </p:txBody>
      </p:sp>
      <p:sp>
        <p:nvSpPr>
          <p:cNvPr id="3" name="Zástupný symbol pro datum 2">
            <a:extLst>
              <a:ext uri="{FF2B5EF4-FFF2-40B4-BE49-F238E27FC236}">
                <a16:creationId xmlns:a16="http://schemas.microsoft.com/office/drawing/2014/main" id="{DAD25B93-004D-E930-25D0-A51E8D97E66B}"/>
              </a:ext>
            </a:extLst>
          </p:cNvPr>
          <p:cNvSpPr>
            <a:spLocks noGrp="1"/>
          </p:cNvSpPr>
          <p:nvPr>
            <p:ph type="dt" sz="half" idx="10"/>
          </p:nvPr>
        </p:nvSpPr>
        <p:spPr/>
        <p:txBody>
          <a:bodyPr/>
          <a:lstStyle/>
          <a:p>
            <a:fld id="{056C6E43-69A9-4E2B-951D-1EE363183462}" type="datetimeFigureOut">
              <a:rPr lang="en-GB" smtClean="0"/>
              <a:t>03/06/2025</a:t>
            </a:fld>
            <a:endParaRPr lang="en-GB" dirty="0"/>
          </a:p>
        </p:txBody>
      </p:sp>
      <p:sp>
        <p:nvSpPr>
          <p:cNvPr id="4" name="Zástupný symbol pro zápatí 3">
            <a:extLst>
              <a:ext uri="{FF2B5EF4-FFF2-40B4-BE49-F238E27FC236}">
                <a16:creationId xmlns:a16="http://schemas.microsoft.com/office/drawing/2014/main" id="{E782FF84-CF65-A609-D5BE-1A0F0FA383E1}"/>
              </a:ext>
            </a:extLst>
          </p:cNvPr>
          <p:cNvSpPr>
            <a:spLocks noGrp="1"/>
          </p:cNvSpPr>
          <p:nvPr>
            <p:ph type="ftr" sz="quarter" idx="11"/>
          </p:nvPr>
        </p:nvSpPr>
        <p:spPr/>
        <p:txBody>
          <a:bodyPr/>
          <a:lstStyle/>
          <a:p>
            <a:endParaRPr lang="en-GB" dirty="0"/>
          </a:p>
        </p:txBody>
      </p:sp>
      <p:sp>
        <p:nvSpPr>
          <p:cNvPr id="5" name="Zástupný symbol pro číslo snímku 4">
            <a:extLst>
              <a:ext uri="{FF2B5EF4-FFF2-40B4-BE49-F238E27FC236}">
                <a16:creationId xmlns:a16="http://schemas.microsoft.com/office/drawing/2014/main" id="{668B75D1-4A53-4544-5D75-13D7C95BC910}"/>
              </a:ext>
            </a:extLst>
          </p:cNvPr>
          <p:cNvSpPr>
            <a:spLocks noGrp="1"/>
          </p:cNvSpPr>
          <p:nvPr>
            <p:ph type="sldNum" sz="quarter" idx="12"/>
          </p:nvPr>
        </p:nvSpPr>
        <p:spPr/>
        <p:txBody>
          <a:bodyPr/>
          <a:lstStyle/>
          <a:p>
            <a:fld id="{86DC72EA-2DE3-4E11-A869-7C9028DC6112}" type="slidenum">
              <a:rPr lang="en-GB" smtClean="0"/>
              <a:t>‹#›</a:t>
            </a:fld>
            <a:endParaRPr lang="en-GB" dirty="0"/>
          </a:p>
        </p:txBody>
      </p:sp>
    </p:spTree>
    <p:extLst>
      <p:ext uri="{BB962C8B-B14F-4D97-AF65-F5344CB8AC3E}">
        <p14:creationId xmlns:p14="http://schemas.microsoft.com/office/powerpoint/2010/main" val="1733246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925BE46-8C97-CF41-1718-3BFFD1C14927}"/>
              </a:ext>
            </a:extLst>
          </p:cNvPr>
          <p:cNvSpPr>
            <a:spLocks noGrp="1"/>
          </p:cNvSpPr>
          <p:nvPr>
            <p:ph type="dt" sz="half" idx="10"/>
          </p:nvPr>
        </p:nvSpPr>
        <p:spPr/>
        <p:txBody>
          <a:bodyPr/>
          <a:lstStyle/>
          <a:p>
            <a:fld id="{056C6E43-69A9-4E2B-951D-1EE363183462}" type="datetimeFigureOut">
              <a:rPr lang="en-GB" smtClean="0"/>
              <a:t>03/06/2025</a:t>
            </a:fld>
            <a:endParaRPr lang="en-GB" dirty="0"/>
          </a:p>
        </p:txBody>
      </p:sp>
      <p:sp>
        <p:nvSpPr>
          <p:cNvPr id="3" name="Zástupný symbol pro zápatí 2">
            <a:extLst>
              <a:ext uri="{FF2B5EF4-FFF2-40B4-BE49-F238E27FC236}">
                <a16:creationId xmlns:a16="http://schemas.microsoft.com/office/drawing/2014/main" id="{33F109C6-F68C-1B96-A095-08BE48ABBBD9}"/>
              </a:ext>
            </a:extLst>
          </p:cNvPr>
          <p:cNvSpPr>
            <a:spLocks noGrp="1"/>
          </p:cNvSpPr>
          <p:nvPr>
            <p:ph type="ftr" sz="quarter" idx="11"/>
          </p:nvPr>
        </p:nvSpPr>
        <p:spPr/>
        <p:txBody>
          <a:bodyPr/>
          <a:lstStyle/>
          <a:p>
            <a:endParaRPr lang="en-GB" dirty="0"/>
          </a:p>
        </p:txBody>
      </p:sp>
      <p:sp>
        <p:nvSpPr>
          <p:cNvPr id="4" name="Zástupný symbol pro číslo snímku 3">
            <a:extLst>
              <a:ext uri="{FF2B5EF4-FFF2-40B4-BE49-F238E27FC236}">
                <a16:creationId xmlns:a16="http://schemas.microsoft.com/office/drawing/2014/main" id="{C73FD5EF-C2EB-06D2-7811-6A2B2D58D5A6}"/>
              </a:ext>
            </a:extLst>
          </p:cNvPr>
          <p:cNvSpPr>
            <a:spLocks noGrp="1"/>
          </p:cNvSpPr>
          <p:nvPr>
            <p:ph type="sldNum" sz="quarter" idx="12"/>
          </p:nvPr>
        </p:nvSpPr>
        <p:spPr/>
        <p:txBody>
          <a:bodyPr/>
          <a:lstStyle/>
          <a:p>
            <a:fld id="{86DC72EA-2DE3-4E11-A869-7C9028DC6112}" type="slidenum">
              <a:rPr lang="en-GB" smtClean="0"/>
              <a:t>‹#›</a:t>
            </a:fld>
            <a:endParaRPr lang="en-GB" dirty="0"/>
          </a:p>
        </p:txBody>
      </p:sp>
    </p:spTree>
    <p:extLst>
      <p:ext uri="{BB962C8B-B14F-4D97-AF65-F5344CB8AC3E}">
        <p14:creationId xmlns:p14="http://schemas.microsoft.com/office/powerpoint/2010/main" val="2366092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602614-D1F5-7C4E-DE66-A0291F80FC6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GB"/>
          </a:p>
        </p:txBody>
      </p:sp>
      <p:sp>
        <p:nvSpPr>
          <p:cNvPr id="3" name="Zástupný obsah 2">
            <a:extLst>
              <a:ext uri="{FF2B5EF4-FFF2-40B4-BE49-F238E27FC236}">
                <a16:creationId xmlns:a16="http://schemas.microsoft.com/office/drawing/2014/main" id="{F1CCC92A-AB54-3E4D-B994-59A1FCB47A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text 3">
            <a:extLst>
              <a:ext uri="{FF2B5EF4-FFF2-40B4-BE49-F238E27FC236}">
                <a16:creationId xmlns:a16="http://schemas.microsoft.com/office/drawing/2014/main" id="{BD3011A3-A834-BD33-C9B3-98F93A73B4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13443F7-0480-021C-3762-EC9215E4FC08}"/>
              </a:ext>
            </a:extLst>
          </p:cNvPr>
          <p:cNvSpPr>
            <a:spLocks noGrp="1"/>
          </p:cNvSpPr>
          <p:nvPr>
            <p:ph type="dt" sz="half" idx="10"/>
          </p:nvPr>
        </p:nvSpPr>
        <p:spPr/>
        <p:txBody>
          <a:bodyPr/>
          <a:lstStyle/>
          <a:p>
            <a:fld id="{056C6E43-69A9-4E2B-951D-1EE363183462}" type="datetimeFigureOut">
              <a:rPr lang="en-GB" smtClean="0"/>
              <a:t>03/06/2025</a:t>
            </a:fld>
            <a:endParaRPr lang="en-GB" dirty="0"/>
          </a:p>
        </p:txBody>
      </p:sp>
      <p:sp>
        <p:nvSpPr>
          <p:cNvPr id="6" name="Zástupný symbol pro zápatí 5">
            <a:extLst>
              <a:ext uri="{FF2B5EF4-FFF2-40B4-BE49-F238E27FC236}">
                <a16:creationId xmlns:a16="http://schemas.microsoft.com/office/drawing/2014/main" id="{33190554-A7E2-7074-7BF2-EE975B32068B}"/>
              </a:ext>
            </a:extLst>
          </p:cNvPr>
          <p:cNvSpPr>
            <a:spLocks noGrp="1"/>
          </p:cNvSpPr>
          <p:nvPr>
            <p:ph type="ftr" sz="quarter" idx="11"/>
          </p:nvPr>
        </p:nvSpPr>
        <p:spPr/>
        <p:txBody>
          <a:bodyPr/>
          <a:lstStyle/>
          <a:p>
            <a:endParaRPr lang="en-GB" dirty="0"/>
          </a:p>
        </p:txBody>
      </p:sp>
      <p:sp>
        <p:nvSpPr>
          <p:cNvPr id="7" name="Zástupný symbol pro číslo snímku 6">
            <a:extLst>
              <a:ext uri="{FF2B5EF4-FFF2-40B4-BE49-F238E27FC236}">
                <a16:creationId xmlns:a16="http://schemas.microsoft.com/office/drawing/2014/main" id="{5381621A-DF26-A0AE-5E4B-1B01E8812ABA}"/>
              </a:ext>
            </a:extLst>
          </p:cNvPr>
          <p:cNvSpPr>
            <a:spLocks noGrp="1"/>
          </p:cNvSpPr>
          <p:nvPr>
            <p:ph type="sldNum" sz="quarter" idx="12"/>
          </p:nvPr>
        </p:nvSpPr>
        <p:spPr/>
        <p:txBody>
          <a:bodyPr/>
          <a:lstStyle/>
          <a:p>
            <a:fld id="{86DC72EA-2DE3-4E11-A869-7C9028DC6112}" type="slidenum">
              <a:rPr lang="en-GB" smtClean="0"/>
              <a:t>‹#›</a:t>
            </a:fld>
            <a:endParaRPr lang="en-GB" dirty="0"/>
          </a:p>
        </p:txBody>
      </p:sp>
    </p:spTree>
    <p:extLst>
      <p:ext uri="{BB962C8B-B14F-4D97-AF65-F5344CB8AC3E}">
        <p14:creationId xmlns:p14="http://schemas.microsoft.com/office/powerpoint/2010/main" val="3236888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34B094-B306-73DC-FADE-E13A1C5B0B0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GB"/>
          </a:p>
        </p:txBody>
      </p:sp>
      <p:sp>
        <p:nvSpPr>
          <p:cNvPr id="3" name="Zástupný symbol obrázku 2">
            <a:extLst>
              <a:ext uri="{FF2B5EF4-FFF2-40B4-BE49-F238E27FC236}">
                <a16:creationId xmlns:a16="http://schemas.microsoft.com/office/drawing/2014/main" id="{041C3BF5-9E61-2EDB-1247-236623839F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Zástupný text 3">
            <a:extLst>
              <a:ext uri="{FF2B5EF4-FFF2-40B4-BE49-F238E27FC236}">
                <a16:creationId xmlns:a16="http://schemas.microsoft.com/office/drawing/2014/main" id="{DA9FC279-B0BA-A5D7-4879-113A48A332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007AC2B-60BF-3B0F-5569-A5E733031CCE}"/>
              </a:ext>
            </a:extLst>
          </p:cNvPr>
          <p:cNvSpPr>
            <a:spLocks noGrp="1"/>
          </p:cNvSpPr>
          <p:nvPr>
            <p:ph type="dt" sz="half" idx="10"/>
          </p:nvPr>
        </p:nvSpPr>
        <p:spPr/>
        <p:txBody>
          <a:bodyPr/>
          <a:lstStyle/>
          <a:p>
            <a:fld id="{056C6E43-69A9-4E2B-951D-1EE363183462}" type="datetimeFigureOut">
              <a:rPr lang="en-GB" smtClean="0"/>
              <a:t>03/06/2025</a:t>
            </a:fld>
            <a:endParaRPr lang="en-GB" dirty="0"/>
          </a:p>
        </p:txBody>
      </p:sp>
      <p:sp>
        <p:nvSpPr>
          <p:cNvPr id="6" name="Zástupný symbol pro zápatí 5">
            <a:extLst>
              <a:ext uri="{FF2B5EF4-FFF2-40B4-BE49-F238E27FC236}">
                <a16:creationId xmlns:a16="http://schemas.microsoft.com/office/drawing/2014/main" id="{FD52F17D-52C9-2E81-5B4B-011BDB3CE2D8}"/>
              </a:ext>
            </a:extLst>
          </p:cNvPr>
          <p:cNvSpPr>
            <a:spLocks noGrp="1"/>
          </p:cNvSpPr>
          <p:nvPr>
            <p:ph type="ftr" sz="quarter" idx="11"/>
          </p:nvPr>
        </p:nvSpPr>
        <p:spPr/>
        <p:txBody>
          <a:bodyPr/>
          <a:lstStyle/>
          <a:p>
            <a:endParaRPr lang="en-GB" dirty="0"/>
          </a:p>
        </p:txBody>
      </p:sp>
      <p:sp>
        <p:nvSpPr>
          <p:cNvPr id="7" name="Zástupný symbol pro číslo snímku 6">
            <a:extLst>
              <a:ext uri="{FF2B5EF4-FFF2-40B4-BE49-F238E27FC236}">
                <a16:creationId xmlns:a16="http://schemas.microsoft.com/office/drawing/2014/main" id="{FDB78638-108F-D96D-2729-F10A8F85E006}"/>
              </a:ext>
            </a:extLst>
          </p:cNvPr>
          <p:cNvSpPr>
            <a:spLocks noGrp="1"/>
          </p:cNvSpPr>
          <p:nvPr>
            <p:ph type="sldNum" sz="quarter" idx="12"/>
          </p:nvPr>
        </p:nvSpPr>
        <p:spPr/>
        <p:txBody>
          <a:bodyPr/>
          <a:lstStyle/>
          <a:p>
            <a:fld id="{86DC72EA-2DE3-4E11-A869-7C9028DC6112}" type="slidenum">
              <a:rPr lang="en-GB" smtClean="0"/>
              <a:t>‹#›</a:t>
            </a:fld>
            <a:endParaRPr lang="en-GB" dirty="0"/>
          </a:p>
        </p:txBody>
      </p:sp>
    </p:spTree>
    <p:extLst>
      <p:ext uri="{BB962C8B-B14F-4D97-AF65-F5344CB8AC3E}">
        <p14:creationId xmlns:p14="http://schemas.microsoft.com/office/powerpoint/2010/main" val="3567869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3543A8B-88F5-AC56-D9D6-AC2CAE821F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GB"/>
          </a:p>
        </p:txBody>
      </p:sp>
      <p:sp>
        <p:nvSpPr>
          <p:cNvPr id="3" name="Zástupný text 2">
            <a:extLst>
              <a:ext uri="{FF2B5EF4-FFF2-40B4-BE49-F238E27FC236}">
                <a16:creationId xmlns:a16="http://schemas.microsoft.com/office/drawing/2014/main" id="{0EBE0C76-41E8-2B26-7600-72127AD9C8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B1B9931E-4724-F0CD-6E49-75A5D973B5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56C6E43-69A9-4E2B-951D-1EE363183462}" type="datetimeFigureOut">
              <a:rPr lang="en-GB" smtClean="0"/>
              <a:t>03/06/2025</a:t>
            </a:fld>
            <a:endParaRPr lang="en-GB" dirty="0"/>
          </a:p>
        </p:txBody>
      </p:sp>
      <p:sp>
        <p:nvSpPr>
          <p:cNvPr id="5" name="Zástupný symbol pro zápatí 4">
            <a:extLst>
              <a:ext uri="{FF2B5EF4-FFF2-40B4-BE49-F238E27FC236}">
                <a16:creationId xmlns:a16="http://schemas.microsoft.com/office/drawing/2014/main" id="{970EBAC4-276F-7AC4-CE52-D39D635D05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dirty="0"/>
          </a:p>
        </p:txBody>
      </p:sp>
      <p:sp>
        <p:nvSpPr>
          <p:cNvPr id="6" name="Zástupný symbol pro číslo snímku 5">
            <a:extLst>
              <a:ext uri="{FF2B5EF4-FFF2-40B4-BE49-F238E27FC236}">
                <a16:creationId xmlns:a16="http://schemas.microsoft.com/office/drawing/2014/main" id="{243ABD51-0F11-AD41-3312-E586A7E23B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6DC72EA-2DE3-4E11-A869-7C9028DC6112}" type="slidenum">
              <a:rPr lang="en-GB" smtClean="0"/>
              <a:t>‹#›</a:t>
            </a:fld>
            <a:endParaRPr lang="en-GB" dirty="0"/>
          </a:p>
        </p:txBody>
      </p:sp>
    </p:spTree>
    <p:extLst>
      <p:ext uri="{BB962C8B-B14F-4D97-AF65-F5344CB8AC3E}">
        <p14:creationId xmlns:p14="http://schemas.microsoft.com/office/powerpoint/2010/main" val="1909177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perlin@natur.cuni.c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7D4C85-860A-6232-BD13-D3D8440C832E}"/>
              </a:ext>
            </a:extLst>
          </p:cNvPr>
          <p:cNvSpPr>
            <a:spLocks noGrp="1"/>
          </p:cNvSpPr>
          <p:nvPr>
            <p:ph type="ctrTitle"/>
          </p:nvPr>
        </p:nvSpPr>
        <p:spPr>
          <a:xfrm>
            <a:off x="531340" y="2774978"/>
            <a:ext cx="11129319" cy="1515761"/>
          </a:xfrm>
        </p:spPr>
        <p:txBody>
          <a:bodyPr>
            <a:normAutofit/>
          </a:bodyPr>
          <a:lstStyle/>
          <a:p>
            <a:pPr marR="900430">
              <a:lnSpc>
                <a:spcPct val="100000"/>
              </a:lnSpc>
            </a:pPr>
            <a:r>
              <a:rPr lang="cs-CZ" sz="2400" dirty="0">
                <a:latin typeface="Calibri" panose="020F0502020204030204" pitchFamily="34" charset="0"/>
                <a:cs typeface="Times New Roman" panose="02020603050405020304" pitchFamily="18" charset="0"/>
              </a:rPr>
              <a:t>SPOLEK ŽIJE! </a:t>
            </a:r>
            <a:br>
              <a:rPr lang="cs-CZ" sz="2400" dirty="0">
                <a:latin typeface="Calibri" panose="020F0502020204030204" pitchFamily="34" charset="0"/>
                <a:cs typeface="Times New Roman" panose="02020603050405020304" pitchFamily="18" charset="0"/>
              </a:rPr>
            </a:br>
            <a:r>
              <a:rPr lang="cs-CZ" sz="2400" dirty="0">
                <a:latin typeface="Calibri" panose="020F0502020204030204" pitchFamily="34" charset="0"/>
                <a:cs typeface="Times New Roman" panose="02020603050405020304" pitchFamily="18" charset="0"/>
              </a:rPr>
              <a:t>Spolek jako významný fenomén kulturního života v Česku </a:t>
            </a:r>
            <a:br>
              <a:rPr lang="cs-CZ" sz="2400" dirty="0">
                <a:latin typeface="Calibri" panose="020F0502020204030204" pitchFamily="34" charset="0"/>
                <a:cs typeface="Times New Roman" panose="02020603050405020304" pitchFamily="18" charset="0"/>
              </a:rPr>
            </a:br>
            <a:r>
              <a:rPr lang="cs-CZ" sz="4000" dirty="0">
                <a:latin typeface="Calibri" panose="020F0502020204030204" pitchFamily="34" charset="0"/>
                <a:cs typeface="Times New Roman" panose="02020603050405020304" pitchFamily="18" charset="0"/>
              </a:rPr>
              <a:t>Role představitelů spolků jako lokálních lídrů</a:t>
            </a:r>
            <a:endParaRPr lang="en-GB" sz="4000" dirty="0">
              <a:latin typeface="Calibri" panose="020F0502020204030204" pitchFamily="34" charset="0"/>
              <a:cs typeface="Times New Roman" panose="02020603050405020304" pitchFamily="18" charset="0"/>
            </a:endParaRPr>
          </a:p>
        </p:txBody>
      </p:sp>
      <p:sp>
        <p:nvSpPr>
          <p:cNvPr id="3" name="Podnadpis 2">
            <a:extLst>
              <a:ext uri="{FF2B5EF4-FFF2-40B4-BE49-F238E27FC236}">
                <a16:creationId xmlns:a16="http://schemas.microsoft.com/office/drawing/2014/main" id="{8D8980B9-8C69-B4F1-3550-D80E85445625}"/>
              </a:ext>
            </a:extLst>
          </p:cNvPr>
          <p:cNvSpPr>
            <a:spLocks noGrp="1"/>
          </p:cNvSpPr>
          <p:nvPr>
            <p:ph type="subTitle" idx="1"/>
          </p:nvPr>
        </p:nvSpPr>
        <p:spPr>
          <a:xfrm>
            <a:off x="1056091" y="4909108"/>
            <a:ext cx="9144000" cy="773627"/>
          </a:xfrm>
        </p:spPr>
        <p:txBody>
          <a:bodyPr>
            <a:normAutofit fontScale="77500" lnSpcReduction="20000"/>
          </a:bodyPr>
          <a:lstStyle/>
          <a:p>
            <a:r>
              <a:rPr lang="cs-CZ" sz="2200" dirty="0">
                <a:latin typeface="Calibri" panose="020F0502020204030204" pitchFamily="34" charset="0"/>
                <a:ea typeface="+mj-ea"/>
                <a:cs typeface="Times New Roman" panose="02020603050405020304" pitchFamily="18" charset="0"/>
              </a:rPr>
              <a:t>RNDr. Radim Perlín, Ph.D.</a:t>
            </a:r>
            <a:br>
              <a:rPr lang="cs-CZ" sz="2200" dirty="0">
                <a:latin typeface="Calibri" panose="020F0502020204030204" pitchFamily="34" charset="0"/>
                <a:ea typeface="+mj-ea"/>
                <a:cs typeface="Times New Roman" panose="02020603050405020304" pitchFamily="18" charset="0"/>
              </a:rPr>
            </a:br>
            <a:r>
              <a:rPr lang="cs-CZ" sz="2200" dirty="0">
                <a:latin typeface="Calibri" panose="020F0502020204030204" pitchFamily="34" charset="0"/>
                <a:ea typeface="+mj-ea"/>
                <a:cs typeface="Times New Roman" panose="02020603050405020304" pitchFamily="18" charset="0"/>
              </a:rPr>
              <a:t>Přírodovědecká fakulta UK </a:t>
            </a:r>
          </a:p>
          <a:p>
            <a:r>
              <a:rPr lang="cs-CZ" sz="2200" dirty="0">
                <a:latin typeface="Calibri" panose="020F0502020204030204" pitchFamily="34" charset="0"/>
                <a:ea typeface="+mj-ea"/>
                <a:cs typeface="Times New Roman" panose="02020603050405020304" pitchFamily="18" charset="0"/>
              </a:rPr>
              <a:t>Výzkumné centrum RURAL</a:t>
            </a:r>
          </a:p>
          <a:p>
            <a:endParaRPr lang="cs-CZ" sz="2200" dirty="0">
              <a:latin typeface="Calibri" panose="020F0502020204030204" pitchFamily="34" charset="0"/>
              <a:ea typeface="+mj-ea"/>
              <a:cs typeface="Times New Roman" panose="02020603050405020304" pitchFamily="18" charset="0"/>
            </a:endParaRPr>
          </a:p>
          <a:p>
            <a:endParaRPr lang="en-GB" sz="2200" dirty="0">
              <a:latin typeface="Calibri" panose="020F0502020204030204" pitchFamily="34" charset="0"/>
              <a:ea typeface="+mj-ea"/>
              <a:cs typeface="Times New Roman" panose="02020603050405020304" pitchFamily="18" charset="0"/>
            </a:endParaRPr>
          </a:p>
        </p:txBody>
      </p:sp>
      <p:pic>
        <p:nvPicPr>
          <p:cNvPr id="5" name="Obrázek 4">
            <a:extLst>
              <a:ext uri="{FF2B5EF4-FFF2-40B4-BE49-F238E27FC236}">
                <a16:creationId xmlns:a16="http://schemas.microsoft.com/office/drawing/2014/main" id="{C7CF6777-549D-AFC8-1F6B-7BCFB638C0F3}"/>
              </a:ext>
            </a:extLst>
          </p:cNvPr>
          <p:cNvPicPr>
            <a:picLocks noChangeAspect="1"/>
          </p:cNvPicPr>
          <p:nvPr/>
        </p:nvPicPr>
        <p:blipFill>
          <a:blip r:embed="rId2"/>
          <a:stretch>
            <a:fillRect/>
          </a:stretch>
        </p:blipFill>
        <p:spPr>
          <a:xfrm>
            <a:off x="10160" y="-37422"/>
            <a:ext cx="12192000" cy="2604684"/>
          </a:xfrm>
          <a:prstGeom prst="rect">
            <a:avLst/>
          </a:prstGeom>
        </p:spPr>
      </p:pic>
      <p:pic>
        <p:nvPicPr>
          <p:cNvPr id="4" name="Obrázek 1">
            <a:extLst>
              <a:ext uri="{FF2B5EF4-FFF2-40B4-BE49-F238E27FC236}">
                <a16:creationId xmlns:a16="http://schemas.microsoft.com/office/drawing/2014/main" id="{04AC7FA8-85F6-4AAD-C35A-72DED0F9DE0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77997" y="5682735"/>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5690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4218F9-1849-4FAB-6802-5643E3FB9409}"/>
              </a:ext>
            </a:extLst>
          </p:cNvPr>
          <p:cNvSpPr>
            <a:spLocks noGrp="1"/>
          </p:cNvSpPr>
          <p:nvPr>
            <p:ph type="title"/>
          </p:nvPr>
        </p:nvSpPr>
        <p:spPr/>
        <p:txBody>
          <a:bodyPr/>
          <a:lstStyle/>
          <a:p>
            <a:r>
              <a:rPr lang="cs-CZ" dirty="0"/>
              <a:t>4x KO</a:t>
            </a:r>
            <a:endParaRPr lang="en-GB" dirty="0"/>
          </a:p>
        </p:txBody>
      </p:sp>
      <p:sp>
        <p:nvSpPr>
          <p:cNvPr id="3" name="Zástupný obsah 2">
            <a:extLst>
              <a:ext uri="{FF2B5EF4-FFF2-40B4-BE49-F238E27FC236}">
                <a16:creationId xmlns:a16="http://schemas.microsoft.com/office/drawing/2014/main" id="{048DDED9-47D4-35AD-4185-AB5D8D70C49E}"/>
              </a:ext>
            </a:extLst>
          </p:cNvPr>
          <p:cNvSpPr>
            <a:spLocks noGrp="1"/>
          </p:cNvSpPr>
          <p:nvPr>
            <p:ph idx="1"/>
          </p:nvPr>
        </p:nvSpPr>
        <p:spPr/>
        <p:txBody>
          <a:bodyPr>
            <a:normAutofit/>
          </a:bodyPr>
          <a:lstStyle/>
          <a:p>
            <a:pPr marL="0" indent="0">
              <a:buNone/>
            </a:pPr>
            <a:r>
              <a:rPr lang="cs-CZ" sz="2400" dirty="0"/>
              <a:t>Model spolupráce mezi subjekty na horizontální úrovni </a:t>
            </a:r>
          </a:p>
          <a:p>
            <a:pPr marL="0" indent="0">
              <a:buNone/>
            </a:pPr>
            <a:endParaRPr lang="cs-CZ" sz="2400" dirty="0"/>
          </a:p>
          <a:p>
            <a:pPr marL="0" indent="0">
              <a:buNone/>
            </a:pPr>
            <a:r>
              <a:rPr lang="cs-CZ" sz="2400" dirty="0"/>
              <a:t>KOEXISTENCE	působení vedle sebe bez interakce</a:t>
            </a:r>
          </a:p>
          <a:p>
            <a:pPr marL="0" indent="0">
              <a:buNone/>
            </a:pPr>
            <a:r>
              <a:rPr lang="cs-CZ" sz="2400" dirty="0"/>
              <a:t>KONKURENCE	poznání a vzájemná soutěž</a:t>
            </a:r>
          </a:p>
          <a:p>
            <a:pPr marL="0" indent="0">
              <a:buNone/>
            </a:pPr>
            <a:r>
              <a:rPr lang="cs-CZ" sz="2400" dirty="0"/>
              <a:t>KOORDINACE	působení s ohledem na kroky a postoje dalších aktérů </a:t>
            </a:r>
          </a:p>
          <a:p>
            <a:pPr marL="0" indent="0">
              <a:buNone/>
            </a:pPr>
            <a:r>
              <a:rPr lang="cs-CZ" sz="2400" dirty="0"/>
              <a:t>KOOPERACE		společné působení s cílem maximalizovat efekt 					společného působení </a:t>
            </a:r>
            <a:endParaRPr lang="en-GB" sz="2400" dirty="0"/>
          </a:p>
        </p:txBody>
      </p:sp>
      <p:pic>
        <p:nvPicPr>
          <p:cNvPr id="4" name="Obrázek 1">
            <a:extLst>
              <a:ext uri="{FF2B5EF4-FFF2-40B4-BE49-F238E27FC236}">
                <a16:creationId xmlns:a16="http://schemas.microsoft.com/office/drawing/2014/main" id="{B98569DC-CCB3-7DDE-075C-7878CA4DBAD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2209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94AAB2-3907-9605-7BB0-9391B4AC15A6}"/>
              </a:ext>
            </a:extLst>
          </p:cNvPr>
          <p:cNvSpPr>
            <a:spLocks noGrp="1"/>
          </p:cNvSpPr>
          <p:nvPr>
            <p:ph type="title"/>
          </p:nvPr>
        </p:nvSpPr>
        <p:spPr/>
        <p:txBody>
          <a:bodyPr/>
          <a:lstStyle/>
          <a:p>
            <a:r>
              <a:rPr lang="cs-CZ" dirty="0"/>
              <a:t>Kultura a společenský život</a:t>
            </a:r>
            <a:endParaRPr lang="en-US" dirty="0"/>
          </a:p>
        </p:txBody>
      </p:sp>
      <p:sp>
        <p:nvSpPr>
          <p:cNvPr id="3" name="Zástupný obsah 2">
            <a:extLst>
              <a:ext uri="{FF2B5EF4-FFF2-40B4-BE49-F238E27FC236}">
                <a16:creationId xmlns:a16="http://schemas.microsoft.com/office/drawing/2014/main" id="{B86E44FA-0F35-A47F-A5FE-FF8209AA8CC7}"/>
              </a:ext>
            </a:extLst>
          </p:cNvPr>
          <p:cNvSpPr>
            <a:spLocks noGrp="1"/>
          </p:cNvSpPr>
          <p:nvPr>
            <p:ph idx="1"/>
          </p:nvPr>
        </p:nvSpPr>
        <p:spPr/>
        <p:txBody>
          <a:bodyPr>
            <a:normAutofit fontScale="92500" lnSpcReduction="20000"/>
          </a:bodyPr>
          <a:lstStyle/>
          <a:p>
            <a:r>
              <a:rPr lang="cs-CZ" dirty="0"/>
              <a:t>dává lidi dohromady, tedy posiluje jejich sociální kapitál,</a:t>
            </a:r>
          </a:p>
          <a:p>
            <a:r>
              <a:rPr lang="cs-CZ" dirty="0"/>
              <a:t>umožnuje lidem se setkávat, tedy budovat si mezi sebou vyšší míru důvěry, překonávat formální bariéry a překážky, setkávání se,</a:t>
            </a:r>
          </a:p>
          <a:p>
            <a:r>
              <a:rPr lang="cs-CZ" dirty="0"/>
              <a:t>nabízí možnost uplatnit a profilovat lídry v jednotlivých oblastech, kteří jsou ochotni věnovat svůj čas, svoji aktivitu ve prospěch společného díla,</a:t>
            </a:r>
          </a:p>
          <a:p>
            <a:r>
              <a:rPr lang="cs-CZ" dirty="0"/>
              <a:t>vytváří předpoklady pro to, aby lidé při společném setkávání a aktivním zapojení do společenského nebo kulturního života řešili a nabízeli možnosti řešení dalších témat, které nemusí bezprostředně souviset s danou akcí, </a:t>
            </a:r>
          </a:p>
          <a:p>
            <a:r>
              <a:rPr lang="cs-CZ" dirty="0"/>
              <a:t>posiluje lokální identitu k místu, společné zážitky zvyšují míru odpovědnosti nejen za konkrétní společenský, kulturní projekt, ale i za celou lokalitu.</a:t>
            </a:r>
          </a:p>
        </p:txBody>
      </p:sp>
      <p:pic>
        <p:nvPicPr>
          <p:cNvPr id="4" name="Obrázek 1">
            <a:extLst>
              <a:ext uri="{FF2B5EF4-FFF2-40B4-BE49-F238E27FC236}">
                <a16:creationId xmlns:a16="http://schemas.microsoft.com/office/drawing/2014/main" id="{EDAA2383-B53C-3005-844F-A30ED9355A6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0146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43741B-2FF6-365B-6392-41F36A3A3A79}"/>
              </a:ext>
            </a:extLst>
          </p:cNvPr>
          <p:cNvSpPr>
            <a:spLocks noGrp="1"/>
          </p:cNvSpPr>
          <p:nvPr>
            <p:ph type="title"/>
          </p:nvPr>
        </p:nvSpPr>
        <p:spPr/>
        <p:txBody>
          <a:bodyPr/>
          <a:lstStyle/>
          <a:p>
            <a:r>
              <a:rPr lang="cs-CZ" dirty="0"/>
              <a:t>Lokální aktéři</a:t>
            </a:r>
            <a:endParaRPr lang="en-GB" dirty="0"/>
          </a:p>
        </p:txBody>
      </p:sp>
      <p:sp>
        <p:nvSpPr>
          <p:cNvPr id="3" name="Zástupný obsah 2">
            <a:extLst>
              <a:ext uri="{FF2B5EF4-FFF2-40B4-BE49-F238E27FC236}">
                <a16:creationId xmlns:a16="http://schemas.microsoft.com/office/drawing/2014/main" id="{665E598A-59AE-0951-724D-456E55A5ECB4}"/>
              </a:ext>
            </a:extLst>
          </p:cNvPr>
          <p:cNvSpPr>
            <a:spLocks noGrp="1"/>
          </p:cNvSpPr>
          <p:nvPr>
            <p:ph idx="1"/>
          </p:nvPr>
        </p:nvSpPr>
        <p:spPr/>
        <p:txBody>
          <a:bodyPr>
            <a:normAutofit/>
          </a:bodyPr>
          <a:lstStyle/>
          <a:p>
            <a:pPr marL="0" indent="0">
              <a:buNone/>
            </a:pPr>
            <a:r>
              <a:rPr lang="cs-CZ" dirty="0"/>
              <a:t>V čele spolků stojí jejich formální, ale i neformální lídři – lokální aktéři. </a:t>
            </a:r>
          </a:p>
          <a:p>
            <a:pPr marL="0" indent="0">
              <a:buNone/>
            </a:pPr>
            <a:r>
              <a:rPr lang="cs-CZ" dirty="0"/>
              <a:t>Lídr (Leader) je  tahoun, který je schopen ovlivnit (ovládat?) své okolí ve prospěch společného zájmu.</a:t>
            </a:r>
          </a:p>
          <a:p>
            <a:pPr marL="0" indent="0">
              <a:buNone/>
            </a:pPr>
            <a:r>
              <a:rPr lang="cs-CZ" dirty="0"/>
              <a:t>Leader – kvalitní lidský kapitál – dovednosti, znalosti, zkušenosti autorita</a:t>
            </a:r>
          </a:p>
          <a:p>
            <a:pPr marL="0" indent="0">
              <a:buNone/>
            </a:pPr>
            <a:endParaRPr lang="cs-CZ" dirty="0"/>
          </a:p>
          <a:p>
            <a:pPr marL="0" indent="0">
              <a:buNone/>
            </a:pPr>
            <a:endParaRPr lang="cs-CZ" dirty="0"/>
          </a:p>
          <a:p>
            <a:pPr marL="0" indent="0">
              <a:buNone/>
            </a:pPr>
            <a:endParaRPr lang="cs-CZ" dirty="0"/>
          </a:p>
          <a:p>
            <a:pPr marL="0" indent="0">
              <a:buNone/>
            </a:pPr>
            <a:endParaRPr lang="en-GB" dirty="0"/>
          </a:p>
        </p:txBody>
      </p:sp>
      <p:pic>
        <p:nvPicPr>
          <p:cNvPr id="4" name="Obrázek 1">
            <a:extLst>
              <a:ext uri="{FF2B5EF4-FFF2-40B4-BE49-F238E27FC236}">
                <a16:creationId xmlns:a16="http://schemas.microsoft.com/office/drawing/2014/main" id="{D51DFED9-CBB1-1574-E7E1-7C38A0EBA24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7953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7632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EA07FF57-CA51-4D52-9BCD-A66139DAE350}"/>
              </a:ext>
            </a:extLst>
          </p:cNvPr>
          <p:cNvSpPr txBox="1"/>
          <p:nvPr/>
        </p:nvSpPr>
        <p:spPr>
          <a:xfrm>
            <a:off x="403654" y="289334"/>
            <a:ext cx="9005969" cy="707886"/>
          </a:xfrm>
          <a:prstGeom prst="rect">
            <a:avLst/>
          </a:prstGeom>
          <a:noFill/>
        </p:spPr>
        <p:txBody>
          <a:bodyPr wrap="square" rtlCol="0">
            <a:spAutoFit/>
          </a:bodyPr>
          <a:lstStyle/>
          <a:p>
            <a:r>
              <a:rPr lang="cs-CZ" sz="4000" dirty="0"/>
              <a:t>Leadership</a:t>
            </a:r>
            <a:endParaRPr lang="en-US" sz="4000" dirty="0"/>
          </a:p>
        </p:txBody>
      </p:sp>
      <p:sp>
        <p:nvSpPr>
          <p:cNvPr id="3" name="TextovéPole 2">
            <a:extLst>
              <a:ext uri="{FF2B5EF4-FFF2-40B4-BE49-F238E27FC236}">
                <a16:creationId xmlns:a16="http://schemas.microsoft.com/office/drawing/2014/main" id="{03F72995-F6B6-4E59-937F-42D5198D628F}"/>
              </a:ext>
            </a:extLst>
          </p:cNvPr>
          <p:cNvSpPr txBox="1"/>
          <p:nvPr/>
        </p:nvSpPr>
        <p:spPr>
          <a:xfrm>
            <a:off x="230659" y="1340768"/>
            <a:ext cx="11582400" cy="4708981"/>
          </a:xfrm>
          <a:prstGeom prst="rect">
            <a:avLst/>
          </a:prstGeom>
          <a:noFill/>
        </p:spPr>
        <p:txBody>
          <a:bodyPr wrap="square" rtlCol="0">
            <a:spAutoFit/>
          </a:bodyPr>
          <a:lstStyle/>
          <a:p>
            <a:r>
              <a:rPr lang="cs-CZ" sz="2000" dirty="0"/>
              <a:t>Definice z podnikového (komerčního) prostředí</a:t>
            </a:r>
          </a:p>
          <a:p>
            <a:r>
              <a:rPr lang="cs-CZ" sz="2000" dirty="0"/>
              <a:t> J.O. Owen: „Leadership znamená vést jiné lidi k tomu, aby dělali to, co potřebujeme.“</a:t>
            </a:r>
          </a:p>
          <a:p>
            <a:endParaRPr lang="cs-CZ" sz="2000" dirty="0"/>
          </a:p>
          <a:p>
            <a:r>
              <a:rPr lang="cs-CZ" sz="2000" dirty="0"/>
              <a:t>P.F. </a:t>
            </a:r>
            <a:r>
              <a:rPr lang="cs-CZ" sz="2000" dirty="0" err="1"/>
              <a:t>Drucker</a:t>
            </a:r>
            <a:r>
              <a:rPr lang="cs-CZ" sz="2000" dirty="0"/>
              <a:t>: „Management je dělat věci správně. Leadership znamená dělat správné věci.“  Dělat věci ve prospěch komunity</a:t>
            </a:r>
          </a:p>
          <a:p>
            <a:endParaRPr lang="cs-CZ" sz="2000" dirty="0"/>
          </a:p>
          <a:p>
            <a:r>
              <a:rPr lang="cs-CZ" sz="2000" dirty="0"/>
              <a:t>P. F. </a:t>
            </a:r>
            <a:r>
              <a:rPr lang="cs-CZ" sz="2000" dirty="0" err="1"/>
              <a:t>Drucker</a:t>
            </a:r>
            <a:r>
              <a:rPr lang="cs-CZ" sz="2000" dirty="0"/>
              <a:t>: „Základ úspěšného leadershipu tkví v práci s posláním - v jeho definici a jasné a pravidelné komunikaci. Lídr stanovuje cíle, volí priority, určuje a udržuje standardy.“ </a:t>
            </a:r>
          </a:p>
          <a:p>
            <a:endParaRPr lang="cs-CZ" sz="2000" dirty="0"/>
          </a:p>
          <a:p>
            <a:r>
              <a:rPr lang="cs-CZ" sz="2000" dirty="0"/>
              <a:t>Autorita lídra vzniká z dobrého příkladu, z pravdivosti a souladu činů a slov.</a:t>
            </a:r>
          </a:p>
          <a:p>
            <a:r>
              <a:rPr lang="cs-CZ" sz="2000" dirty="0"/>
              <a:t>Lídr formuluje vize, dlouhodobé cíle, motivuje komunitu k jejich naplňování různými cestami. </a:t>
            </a:r>
          </a:p>
          <a:p>
            <a:r>
              <a:rPr lang="cs-CZ" sz="2000" dirty="0"/>
              <a:t>Formální lídr – zvolený, jmenovaný, stanovený</a:t>
            </a:r>
          </a:p>
          <a:p>
            <a:r>
              <a:rPr lang="cs-CZ" sz="2000" dirty="0"/>
              <a:t>Neformální lídr – respektovaný komunitou</a:t>
            </a:r>
          </a:p>
          <a:p>
            <a:endParaRPr lang="cs-CZ" sz="2000" dirty="0"/>
          </a:p>
          <a:p>
            <a:r>
              <a:rPr lang="cs-CZ" sz="2000" dirty="0"/>
              <a:t>Pozitivní x negativní lídr – viz SPOLKY PRO a SPOLKY PROTI</a:t>
            </a:r>
          </a:p>
        </p:txBody>
      </p:sp>
      <p:pic>
        <p:nvPicPr>
          <p:cNvPr id="4" name="Obrázek 1">
            <a:extLst>
              <a:ext uri="{FF2B5EF4-FFF2-40B4-BE49-F238E27FC236}">
                <a16:creationId xmlns:a16="http://schemas.microsoft.com/office/drawing/2014/main" id="{BA170DCC-577C-F152-CD51-EBC66FB2C94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376080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FD12D1-4C54-4C27-92DD-6CC10328B3B4}"/>
              </a:ext>
            </a:extLst>
          </p:cNvPr>
          <p:cNvSpPr>
            <a:spLocks noGrp="1"/>
          </p:cNvSpPr>
          <p:nvPr>
            <p:ph type="title"/>
          </p:nvPr>
        </p:nvSpPr>
        <p:spPr/>
        <p:txBody>
          <a:bodyPr/>
          <a:lstStyle/>
          <a:p>
            <a:r>
              <a:rPr lang="cs-CZ" dirty="0"/>
              <a:t>Identita</a:t>
            </a:r>
          </a:p>
        </p:txBody>
      </p:sp>
      <p:sp>
        <p:nvSpPr>
          <p:cNvPr id="3" name="Zástupný obsah 2">
            <a:extLst>
              <a:ext uri="{FF2B5EF4-FFF2-40B4-BE49-F238E27FC236}">
                <a16:creationId xmlns:a16="http://schemas.microsoft.com/office/drawing/2014/main" id="{8DE29176-A08B-4A93-A37A-1DF18E939309}"/>
              </a:ext>
            </a:extLst>
          </p:cNvPr>
          <p:cNvSpPr>
            <a:spLocks noGrp="1"/>
          </p:cNvSpPr>
          <p:nvPr>
            <p:ph idx="1"/>
          </p:nvPr>
        </p:nvSpPr>
        <p:spPr>
          <a:xfrm>
            <a:off x="307910" y="1825624"/>
            <a:ext cx="11541968" cy="4883085"/>
          </a:xfrm>
        </p:spPr>
        <p:txBody>
          <a:bodyPr>
            <a:normAutofit fontScale="92500" lnSpcReduction="20000"/>
          </a:bodyPr>
          <a:lstStyle/>
          <a:p>
            <a:pPr marL="0" indent="0">
              <a:buNone/>
            </a:pPr>
            <a:r>
              <a:rPr lang="cs-CZ" sz="2600" dirty="0"/>
              <a:t>Vztah k místu, regionu, vztah k sociálnímu prostředí  </a:t>
            </a:r>
          </a:p>
          <a:p>
            <a:pPr marL="0" indent="0">
              <a:buNone/>
            </a:pPr>
            <a:r>
              <a:rPr lang="cs-CZ" sz="2600" dirty="0"/>
              <a:t>Identita je vědomí, znalost jedince, který přináleží k určitému prostředí nebo místu </a:t>
            </a:r>
          </a:p>
          <a:p>
            <a:pPr marL="0" indent="0">
              <a:buNone/>
            </a:pPr>
            <a:r>
              <a:rPr lang="cs-CZ" sz="2600" dirty="0"/>
              <a:t>Identita vyvolává pocit odpovědnosti a tedy i zájmu o rozvoj „mého prostředí“, „mé obce“, „mé skupiny“.</a:t>
            </a:r>
          </a:p>
          <a:p>
            <a:pPr marL="0" indent="0">
              <a:buNone/>
            </a:pPr>
            <a:r>
              <a:rPr lang="cs-CZ" sz="2600" dirty="0"/>
              <a:t>Pro regionální rozvoj je důležitá identita k místu.</a:t>
            </a:r>
          </a:p>
          <a:p>
            <a:pPr marL="0" indent="0">
              <a:buNone/>
            </a:pPr>
            <a:r>
              <a:rPr lang="cs-CZ" sz="2600" dirty="0"/>
              <a:t>Identitu je možné sledovat, hodnotit na různých </a:t>
            </a:r>
            <a:r>
              <a:rPr lang="cs-CZ" sz="2600" dirty="0" err="1"/>
              <a:t>řádovostních</a:t>
            </a:r>
            <a:r>
              <a:rPr lang="cs-CZ" sz="2600" dirty="0"/>
              <a:t> úrovních</a:t>
            </a:r>
          </a:p>
          <a:p>
            <a:r>
              <a:rPr lang="cs-CZ" sz="2600" dirty="0"/>
              <a:t>Velmi silná k obci  a státu</a:t>
            </a:r>
          </a:p>
          <a:p>
            <a:r>
              <a:rPr lang="cs-CZ" sz="2600" dirty="0"/>
              <a:t>V některých regionech i k regionu (Horňáci, Valaši, Slezané)</a:t>
            </a:r>
          </a:p>
          <a:p>
            <a:r>
              <a:rPr lang="cs-CZ" sz="2600" dirty="0"/>
              <a:t>Slabá ke kraji – převážně administrativní jednotka</a:t>
            </a:r>
          </a:p>
          <a:p>
            <a:r>
              <a:rPr lang="cs-CZ" sz="2600" dirty="0"/>
              <a:t>Velmi slabá k Evropě, EU, dosud nevyvinutá</a:t>
            </a:r>
          </a:p>
          <a:p>
            <a:pPr marL="0" indent="0">
              <a:buNone/>
            </a:pPr>
            <a:endParaRPr lang="cs-CZ" sz="2600" dirty="0"/>
          </a:p>
          <a:p>
            <a:pPr marL="0" indent="0">
              <a:buNone/>
            </a:pPr>
            <a:r>
              <a:rPr lang="cs-CZ" sz="2600" dirty="0"/>
              <a:t>Spory rodáci x náplava (chalupáři)  obě skupiny mají silnou identitu, ale projevují ji jinak.</a:t>
            </a:r>
          </a:p>
          <a:p>
            <a:pPr marL="0" indent="0">
              <a:buNone/>
            </a:pPr>
            <a:endParaRPr lang="cs-CZ" dirty="0"/>
          </a:p>
        </p:txBody>
      </p:sp>
      <p:pic>
        <p:nvPicPr>
          <p:cNvPr id="4" name="Obrázek 1">
            <a:extLst>
              <a:ext uri="{FF2B5EF4-FFF2-40B4-BE49-F238E27FC236}">
                <a16:creationId xmlns:a16="http://schemas.microsoft.com/office/drawing/2014/main" id="{B6A3E5BB-627B-3FFC-789F-6CE628807EA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9659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4A63CC-198E-64F6-7ACB-367DD55F39AB}"/>
              </a:ext>
            </a:extLst>
          </p:cNvPr>
          <p:cNvSpPr>
            <a:spLocks noGrp="1"/>
          </p:cNvSpPr>
          <p:nvPr>
            <p:ph type="title"/>
          </p:nvPr>
        </p:nvSpPr>
        <p:spPr/>
        <p:txBody>
          <a:bodyPr/>
          <a:lstStyle/>
          <a:p>
            <a:r>
              <a:rPr lang="cs-CZ" dirty="0"/>
              <a:t>Podmínky pro činnost spolků </a:t>
            </a:r>
            <a:endParaRPr lang="en-GB" dirty="0"/>
          </a:p>
        </p:txBody>
      </p:sp>
      <p:sp>
        <p:nvSpPr>
          <p:cNvPr id="3" name="Zástupný obsah 2">
            <a:extLst>
              <a:ext uri="{FF2B5EF4-FFF2-40B4-BE49-F238E27FC236}">
                <a16:creationId xmlns:a16="http://schemas.microsoft.com/office/drawing/2014/main" id="{96B713DA-0B45-D10B-DF92-BFF67DD7A442}"/>
              </a:ext>
            </a:extLst>
          </p:cNvPr>
          <p:cNvSpPr>
            <a:spLocks noGrp="1"/>
          </p:cNvSpPr>
          <p:nvPr>
            <p:ph idx="1"/>
          </p:nvPr>
        </p:nvSpPr>
        <p:spPr/>
        <p:txBody>
          <a:bodyPr>
            <a:normAutofit/>
          </a:bodyPr>
          <a:lstStyle/>
          <a:p>
            <a:pPr marL="0" indent="0">
              <a:buNone/>
            </a:pPr>
            <a:r>
              <a:rPr lang="cs-CZ" dirty="0"/>
              <a:t>HARDWARE (HW) – existující podmínky, místnosti, vybavení, zázemí pro činnost spolku </a:t>
            </a:r>
          </a:p>
          <a:p>
            <a:pPr marL="0" indent="0">
              <a:buNone/>
            </a:pPr>
            <a:r>
              <a:rPr lang="cs-CZ" dirty="0"/>
              <a:t>Bez hardware lze chvíli skromně přežít</a:t>
            </a:r>
          </a:p>
          <a:p>
            <a:pPr marL="0" indent="0">
              <a:buNone/>
            </a:pPr>
            <a:endParaRPr lang="cs-CZ" dirty="0"/>
          </a:p>
          <a:p>
            <a:pPr marL="0" indent="0">
              <a:buNone/>
            </a:pPr>
            <a:r>
              <a:rPr lang="cs-CZ" dirty="0"/>
              <a:t>SOFTWARE – aktivita lídrů, kteří organizují činnost a zájem členů zapojovat se do činnosti spolku. </a:t>
            </a:r>
          </a:p>
          <a:p>
            <a:pPr marL="0" indent="0">
              <a:buNone/>
            </a:pPr>
            <a:r>
              <a:rPr lang="cs-CZ" dirty="0"/>
              <a:t>Bez software spolek zaniká </a:t>
            </a:r>
          </a:p>
          <a:p>
            <a:pPr marL="0" indent="0">
              <a:buNone/>
            </a:pPr>
            <a:endParaRPr lang="cs-CZ" dirty="0"/>
          </a:p>
          <a:p>
            <a:pPr marL="0" indent="0">
              <a:buNone/>
            </a:pPr>
            <a:r>
              <a:rPr lang="cs-CZ" dirty="0"/>
              <a:t>PENÍZE – prostředky na zajištění provozu a aktivit spolků. </a:t>
            </a:r>
          </a:p>
          <a:p>
            <a:pPr marL="0" indent="0">
              <a:buNone/>
            </a:pPr>
            <a:endParaRPr lang="cs-CZ" dirty="0"/>
          </a:p>
          <a:p>
            <a:pPr marL="0" indent="0">
              <a:buNone/>
            </a:pPr>
            <a:endParaRPr lang="cs-CZ" dirty="0"/>
          </a:p>
        </p:txBody>
      </p:sp>
      <p:pic>
        <p:nvPicPr>
          <p:cNvPr id="4" name="Obrázek 1">
            <a:extLst>
              <a:ext uri="{FF2B5EF4-FFF2-40B4-BE49-F238E27FC236}">
                <a16:creationId xmlns:a16="http://schemas.microsoft.com/office/drawing/2014/main" id="{AE2B0F97-E4DB-E762-ED51-CA614E42D6A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1342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18B9DB-63FE-2065-B775-56F2F44343AF}"/>
              </a:ext>
            </a:extLst>
          </p:cNvPr>
          <p:cNvSpPr>
            <a:spLocks noGrp="1"/>
          </p:cNvSpPr>
          <p:nvPr>
            <p:ph type="title"/>
          </p:nvPr>
        </p:nvSpPr>
        <p:spPr>
          <a:xfrm>
            <a:off x="838200" y="365125"/>
            <a:ext cx="10515600" cy="772795"/>
          </a:xfrm>
        </p:spPr>
        <p:txBody>
          <a:bodyPr/>
          <a:lstStyle/>
          <a:p>
            <a:r>
              <a:rPr lang="cs-CZ" dirty="0"/>
              <a:t>Role veřejné správy </a:t>
            </a:r>
            <a:endParaRPr lang="en-GB" dirty="0"/>
          </a:p>
        </p:txBody>
      </p:sp>
      <p:sp>
        <p:nvSpPr>
          <p:cNvPr id="3" name="Zástupný obsah 2">
            <a:extLst>
              <a:ext uri="{FF2B5EF4-FFF2-40B4-BE49-F238E27FC236}">
                <a16:creationId xmlns:a16="http://schemas.microsoft.com/office/drawing/2014/main" id="{B9D9DF2D-73A6-BF59-110E-F95473AF4850}"/>
              </a:ext>
            </a:extLst>
          </p:cNvPr>
          <p:cNvSpPr>
            <a:spLocks noGrp="1"/>
          </p:cNvSpPr>
          <p:nvPr>
            <p:ph idx="1"/>
          </p:nvPr>
        </p:nvSpPr>
        <p:spPr>
          <a:xfrm>
            <a:off x="142240" y="1137920"/>
            <a:ext cx="11704320" cy="5630386"/>
          </a:xfrm>
        </p:spPr>
        <p:txBody>
          <a:bodyPr>
            <a:noAutofit/>
          </a:bodyPr>
          <a:lstStyle/>
          <a:p>
            <a:pPr marL="0" indent="0">
              <a:buNone/>
            </a:pPr>
            <a:r>
              <a:rPr lang="cs-CZ" sz="2400" dirty="0"/>
              <a:t>Podpora především pro 	SPOLKY PRO a PRO VEŘEJNOST, </a:t>
            </a:r>
          </a:p>
          <a:p>
            <a:pPr marL="0" indent="0">
              <a:buNone/>
            </a:pPr>
            <a:r>
              <a:rPr lang="cs-CZ" sz="2400" dirty="0"/>
              <a:t>Případně podpora pro 	SPOLKY PRO a PRO SEBE (sport) </a:t>
            </a:r>
          </a:p>
          <a:p>
            <a:pPr marL="0" indent="0">
              <a:buNone/>
            </a:pPr>
            <a:endParaRPr lang="cs-CZ" sz="2400" dirty="0"/>
          </a:p>
          <a:p>
            <a:pPr marL="0" indent="0">
              <a:buNone/>
            </a:pPr>
            <a:r>
              <a:rPr lang="cs-CZ" sz="2400" dirty="0"/>
              <a:t>HW</a:t>
            </a:r>
          </a:p>
          <a:p>
            <a:pPr marL="0" indent="0">
              <a:buNone/>
            </a:pPr>
            <a:r>
              <a:rPr lang="cs-CZ" sz="2400" dirty="0"/>
              <a:t>Podpora spolkové činnosti v místě,  vytvoření podmínek pro zajištění provozu, propůjčení veřejných prostor, vytvoření zázemí.</a:t>
            </a:r>
          </a:p>
          <a:p>
            <a:pPr marL="0" indent="0">
              <a:buNone/>
            </a:pPr>
            <a:r>
              <a:rPr lang="cs-CZ" sz="2400" dirty="0"/>
              <a:t>SW</a:t>
            </a:r>
          </a:p>
          <a:p>
            <a:pPr marL="0" indent="0">
              <a:buNone/>
            </a:pPr>
            <a:r>
              <a:rPr lang="cs-CZ" sz="2400" dirty="0"/>
              <a:t>Maximální podpora pro komunity, podpora jakékoliv iniciativy občanů, která může oslovit další a zapojit se do společného dění</a:t>
            </a:r>
          </a:p>
          <a:p>
            <a:pPr marL="0" indent="0">
              <a:buNone/>
            </a:pPr>
            <a:r>
              <a:rPr lang="cs-CZ" sz="2400" dirty="0"/>
              <a:t>PENÍZE</a:t>
            </a:r>
          </a:p>
          <a:p>
            <a:pPr marL="0" indent="0">
              <a:buNone/>
            </a:pPr>
            <a:r>
              <a:rPr lang="cs-CZ" sz="2400" dirty="0"/>
              <a:t>Dotační podpora, pokud si to spolek zaslouží svojí činností. Dotace by neměla jít na projídání (na provoz) ale na konkrétní aktivity. Dotace na platy nebo odměny, cesťáky – NEE. </a:t>
            </a:r>
          </a:p>
        </p:txBody>
      </p:sp>
      <p:pic>
        <p:nvPicPr>
          <p:cNvPr id="4" name="Obrázek 1">
            <a:extLst>
              <a:ext uri="{FF2B5EF4-FFF2-40B4-BE49-F238E27FC236}">
                <a16:creationId xmlns:a16="http://schemas.microsoft.com/office/drawing/2014/main" id="{70B015F9-DA65-29D7-0F42-26D950D7111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887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EDF6D2-A787-3CB1-8C76-33E299D4C714}"/>
              </a:ext>
            </a:extLst>
          </p:cNvPr>
          <p:cNvSpPr>
            <a:spLocks noGrp="1"/>
          </p:cNvSpPr>
          <p:nvPr>
            <p:ph type="title"/>
          </p:nvPr>
        </p:nvSpPr>
        <p:spPr>
          <a:xfrm>
            <a:off x="838200" y="2549208"/>
            <a:ext cx="10515600" cy="1325563"/>
          </a:xfrm>
        </p:spPr>
        <p:txBody>
          <a:bodyPr/>
          <a:lstStyle/>
          <a:p>
            <a:pPr algn="ctr"/>
            <a:r>
              <a:rPr lang="cs-CZ" dirty="0"/>
              <a:t>Děkuji za pozornost</a:t>
            </a:r>
            <a:endParaRPr lang="en-GB" dirty="0"/>
          </a:p>
        </p:txBody>
      </p:sp>
      <p:sp>
        <p:nvSpPr>
          <p:cNvPr id="3" name="Zástupný obsah 2">
            <a:extLst>
              <a:ext uri="{FF2B5EF4-FFF2-40B4-BE49-F238E27FC236}">
                <a16:creationId xmlns:a16="http://schemas.microsoft.com/office/drawing/2014/main" id="{89657E36-A6C2-D680-79C6-9BAF6E4F70C7}"/>
              </a:ext>
            </a:extLst>
          </p:cNvPr>
          <p:cNvSpPr>
            <a:spLocks noGrp="1"/>
          </p:cNvSpPr>
          <p:nvPr>
            <p:ph idx="1"/>
          </p:nvPr>
        </p:nvSpPr>
        <p:spPr>
          <a:xfrm>
            <a:off x="838200" y="3992879"/>
            <a:ext cx="10515600" cy="2184083"/>
          </a:xfrm>
        </p:spPr>
        <p:txBody>
          <a:bodyPr/>
          <a:lstStyle/>
          <a:p>
            <a:pPr marL="0" indent="0" algn="ctr">
              <a:buNone/>
            </a:pPr>
            <a:r>
              <a:rPr lang="cs-CZ" dirty="0"/>
              <a:t>Radim Perlín</a:t>
            </a:r>
          </a:p>
          <a:p>
            <a:pPr marL="0" indent="0" algn="ctr">
              <a:buNone/>
            </a:pPr>
            <a:r>
              <a:rPr lang="cs-CZ" dirty="0">
                <a:hlinkClick r:id="rId2"/>
              </a:rPr>
              <a:t>perlin@natur.cuni.cz</a:t>
            </a:r>
            <a:endParaRPr lang="cs-CZ" dirty="0"/>
          </a:p>
          <a:p>
            <a:pPr marL="0" indent="0" algn="ctr">
              <a:buNone/>
            </a:pPr>
            <a:endParaRPr lang="en-GB" dirty="0"/>
          </a:p>
        </p:txBody>
      </p:sp>
      <p:pic>
        <p:nvPicPr>
          <p:cNvPr id="4" name="Obrázek 1">
            <a:extLst>
              <a:ext uri="{FF2B5EF4-FFF2-40B4-BE49-F238E27FC236}">
                <a16:creationId xmlns:a16="http://schemas.microsoft.com/office/drawing/2014/main" id="{6770A715-C4B1-AE1F-44B6-5C81BCFA97C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45906" y="5084920"/>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7794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5407EA-6ACB-BEA4-16AB-30519C1141BA}"/>
              </a:ext>
            </a:extLst>
          </p:cNvPr>
          <p:cNvSpPr>
            <a:spLocks noGrp="1"/>
          </p:cNvSpPr>
          <p:nvPr>
            <p:ph type="title"/>
          </p:nvPr>
        </p:nvSpPr>
        <p:spPr/>
        <p:txBody>
          <a:bodyPr/>
          <a:lstStyle/>
          <a:p>
            <a:r>
              <a:rPr lang="cs-CZ" dirty="0"/>
              <a:t>Co to je spolek a proč vlastně ŽIJE</a:t>
            </a:r>
            <a:endParaRPr lang="en-GB" dirty="0"/>
          </a:p>
        </p:txBody>
      </p:sp>
      <p:sp>
        <p:nvSpPr>
          <p:cNvPr id="3" name="Zástupný obsah 2">
            <a:extLst>
              <a:ext uri="{FF2B5EF4-FFF2-40B4-BE49-F238E27FC236}">
                <a16:creationId xmlns:a16="http://schemas.microsoft.com/office/drawing/2014/main" id="{4AC13B6E-7008-488D-66A5-56D03AF56AD4}"/>
              </a:ext>
            </a:extLst>
          </p:cNvPr>
          <p:cNvSpPr>
            <a:spLocks noGrp="1"/>
          </p:cNvSpPr>
          <p:nvPr>
            <p:ph idx="1"/>
          </p:nvPr>
        </p:nvSpPr>
        <p:spPr/>
        <p:txBody>
          <a:bodyPr>
            <a:normAutofit fontScale="92500" lnSpcReduction="10000"/>
          </a:bodyPr>
          <a:lstStyle/>
          <a:p>
            <a:pPr marL="0" indent="0">
              <a:buNone/>
            </a:pPr>
            <a:r>
              <a:rPr lang="cs-CZ" sz="2400" b="1" dirty="0">
                <a:latin typeface="+mj-lt"/>
              </a:rPr>
              <a:t>Právní definice spolku: </a:t>
            </a:r>
          </a:p>
          <a:p>
            <a:pPr marL="0" indent="0">
              <a:buNone/>
            </a:pPr>
            <a:r>
              <a:rPr lang="cs-CZ" sz="2400" dirty="0">
                <a:latin typeface="+mj-lt"/>
              </a:rPr>
              <a:t>Občanský zákoník 89/2012 Sb., § 214 a dále  </a:t>
            </a:r>
          </a:p>
          <a:p>
            <a:pPr marL="0" indent="0" algn="just">
              <a:buNone/>
            </a:pPr>
            <a:r>
              <a:rPr lang="cs-CZ" sz="2400" b="0" i="0" dirty="0">
                <a:solidFill>
                  <a:srgbClr val="000000"/>
                </a:solidFill>
                <a:effectLst/>
                <a:latin typeface="+mj-lt"/>
              </a:rPr>
              <a:t>Alespoň tři osoby vedené společným zájmem mohou založit k jeho naplňování spolek a spolčovat se v něm.</a:t>
            </a:r>
          </a:p>
          <a:p>
            <a:pPr marL="0" indent="0" algn="just">
              <a:buNone/>
            </a:pPr>
            <a:r>
              <a:rPr lang="cs-CZ" sz="2400" b="0" i="0" dirty="0">
                <a:solidFill>
                  <a:srgbClr val="000000"/>
                </a:solidFill>
                <a:effectLst/>
                <a:latin typeface="+mj-lt"/>
              </a:rPr>
              <a:t>Hlavní činností spolku může být jen uspokojování a ochrana těch zájmů, k jejichž naplňování je spolek založen. Podnikání nebo jiná výdělečná činnost hlavní činností spolku být nemůže.</a:t>
            </a:r>
          </a:p>
          <a:p>
            <a:pPr marL="0" indent="0">
              <a:buNone/>
            </a:pPr>
            <a:r>
              <a:rPr lang="cs-CZ" sz="2400" b="1" dirty="0">
                <a:latin typeface="+mj-lt"/>
              </a:rPr>
              <a:t>Význam spolku:</a:t>
            </a:r>
          </a:p>
          <a:p>
            <a:pPr marL="0" indent="0">
              <a:buNone/>
            </a:pPr>
            <a:r>
              <a:rPr lang="cs-CZ" sz="2400" dirty="0">
                <a:latin typeface="+mj-lt"/>
              </a:rPr>
              <a:t>Ve spolku se mohou setkávat a společně organizovat a formálně zastřešit aktivity lidé, kteří mají společný zájem. Spolek umožňuje setkávání, společné akce , společné sdílení zážitků, úspěchů i proher. </a:t>
            </a:r>
          </a:p>
          <a:p>
            <a:pPr marL="0" indent="0">
              <a:buNone/>
            </a:pPr>
            <a:r>
              <a:rPr lang="cs-CZ" sz="2400" dirty="0">
                <a:latin typeface="+mj-lt"/>
              </a:rPr>
              <a:t>Spolek dává lidi dohromady pod jednou formální hlavičkou.</a:t>
            </a:r>
          </a:p>
          <a:p>
            <a:pPr marL="0" indent="0">
              <a:buNone/>
            </a:pPr>
            <a:r>
              <a:rPr lang="cs-CZ" sz="2400" dirty="0">
                <a:latin typeface="+mj-lt"/>
              </a:rPr>
              <a:t> </a:t>
            </a:r>
          </a:p>
          <a:p>
            <a:pPr marL="0" indent="0">
              <a:buNone/>
            </a:pPr>
            <a:endParaRPr lang="en-GB" sz="2400" dirty="0">
              <a:latin typeface="+mj-lt"/>
            </a:endParaRPr>
          </a:p>
        </p:txBody>
      </p:sp>
      <p:pic>
        <p:nvPicPr>
          <p:cNvPr id="4" name="Obrázek 1">
            <a:extLst>
              <a:ext uri="{FF2B5EF4-FFF2-40B4-BE49-F238E27FC236}">
                <a16:creationId xmlns:a16="http://schemas.microsoft.com/office/drawing/2014/main" id="{FD51DE3B-C867-DBBF-0DC3-A50B5CD09BB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4807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CDA846-C34E-2D3E-DA30-4AD209B0B907}"/>
              </a:ext>
            </a:extLst>
          </p:cNvPr>
          <p:cNvSpPr>
            <a:spLocks noGrp="1"/>
          </p:cNvSpPr>
          <p:nvPr>
            <p:ph type="title"/>
          </p:nvPr>
        </p:nvSpPr>
        <p:spPr/>
        <p:txBody>
          <a:bodyPr/>
          <a:lstStyle/>
          <a:p>
            <a:r>
              <a:rPr lang="cs-CZ" dirty="0"/>
              <a:t>Kolik je spolků </a:t>
            </a:r>
            <a:endParaRPr lang="en-GB" dirty="0"/>
          </a:p>
        </p:txBody>
      </p:sp>
      <p:sp>
        <p:nvSpPr>
          <p:cNvPr id="3" name="Zástupný obsah 2">
            <a:extLst>
              <a:ext uri="{FF2B5EF4-FFF2-40B4-BE49-F238E27FC236}">
                <a16:creationId xmlns:a16="http://schemas.microsoft.com/office/drawing/2014/main" id="{2B53C011-2A59-D238-D1C4-03E965CA46F2}"/>
              </a:ext>
            </a:extLst>
          </p:cNvPr>
          <p:cNvSpPr>
            <a:spLocks noGrp="1"/>
          </p:cNvSpPr>
          <p:nvPr>
            <p:ph idx="1"/>
          </p:nvPr>
        </p:nvSpPr>
        <p:spPr/>
        <p:txBody>
          <a:bodyPr>
            <a:normAutofit lnSpcReduction="10000"/>
          </a:bodyPr>
          <a:lstStyle/>
          <a:p>
            <a:pPr marL="0" indent="0">
              <a:buNone/>
            </a:pPr>
            <a:r>
              <a:rPr lang="cs-CZ" dirty="0"/>
              <a:t>Ministerstvo spravedlnosti registrovalo v roce 2024 </a:t>
            </a:r>
            <a:r>
              <a:rPr lang="en-GB" dirty="0"/>
              <a:t>98</a:t>
            </a:r>
            <a:r>
              <a:rPr lang="cs-CZ" dirty="0"/>
              <a:t> </a:t>
            </a:r>
            <a:r>
              <a:rPr lang="en-GB" dirty="0"/>
              <a:t>906 </a:t>
            </a:r>
            <a:r>
              <a:rPr lang="cs-CZ" dirty="0"/>
              <a:t>spolků z toho pobočných spolků </a:t>
            </a:r>
            <a:r>
              <a:rPr lang="en-GB" dirty="0"/>
              <a:t>25</a:t>
            </a:r>
            <a:r>
              <a:rPr lang="cs-CZ" dirty="0"/>
              <a:t> </a:t>
            </a:r>
            <a:r>
              <a:rPr lang="en-GB" dirty="0"/>
              <a:t>652</a:t>
            </a:r>
            <a:r>
              <a:rPr lang="cs-CZ" dirty="0"/>
              <a:t>. </a:t>
            </a:r>
          </a:p>
          <a:p>
            <a:pPr marL="0" indent="0">
              <a:buNone/>
            </a:pPr>
            <a:r>
              <a:rPr lang="cs-CZ" dirty="0"/>
              <a:t>Spolek je Fotbalový svaz i parta ochotníků Horní Ředice vedle Holic (Pardubicko) </a:t>
            </a:r>
          </a:p>
          <a:p>
            <a:pPr marL="0" indent="0">
              <a:buNone/>
            </a:pPr>
            <a:r>
              <a:rPr lang="cs-CZ" dirty="0"/>
              <a:t>Spolek je parta nadšenců do sbírání známek, které to přestalo bavit a už se 5 let nesešli, stejně jako hasiči z Běchovic, kteří pořádají každoročně masopust, čarodějnice, plesy, den dětí, kroužky pro děti, den obce a mnoho dalšího. </a:t>
            </a:r>
          </a:p>
          <a:p>
            <a:pPr marL="0" indent="0">
              <a:buNone/>
            </a:pPr>
            <a:r>
              <a:rPr lang="cs-CZ" dirty="0"/>
              <a:t>Aktivních spolků je ale mnoho.  </a:t>
            </a:r>
          </a:p>
          <a:p>
            <a:pPr marL="0" indent="0">
              <a:buNone/>
            </a:pPr>
            <a:r>
              <a:rPr lang="cs-CZ" dirty="0"/>
              <a:t>Těch nečinných je ale také mnoho. </a:t>
            </a:r>
            <a:endParaRPr lang="en-GB" dirty="0"/>
          </a:p>
        </p:txBody>
      </p:sp>
      <p:pic>
        <p:nvPicPr>
          <p:cNvPr id="4" name="Obrázek 1">
            <a:extLst>
              <a:ext uri="{FF2B5EF4-FFF2-40B4-BE49-F238E27FC236}">
                <a16:creationId xmlns:a16="http://schemas.microsoft.com/office/drawing/2014/main" id="{FD828B99-931C-580E-1D2B-6128C544FE1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9577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196D31-1DDC-CF58-F82D-E23FC7044D6E}"/>
              </a:ext>
            </a:extLst>
          </p:cNvPr>
          <p:cNvSpPr>
            <a:spLocks noGrp="1"/>
          </p:cNvSpPr>
          <p:nvPr>
            <p:ph type="title"/>
          </p:nvPr>
        </p:nvSpPr>
        <p:spPr/>
        <p:txBody>
          <a:bodyPr/>
          <a:lstStyle/>
          <a:p>
            <a:r>
              <a:rPr lang="cs-CZ" dirty="0"/>
              <a:t>Spolky PRO a spolky PROTI</a:t>
            </a:r>
            <a:endParaRPr lang="en-GB" dirty="0"/>
          </a:p>
        </p:txBody>
      </p:sp>
      <p:sp>
        <p:nvSpPr>
          <p:cNvPr id="3" name="Zástupný obsah 2">
            <a:extLst>
              <a:ext uri="{FF2B5EF4-FFF2-40B4-BE49-F238E27FC236}">
                <a16:creationId xmlns:a16="http://schemas.microsoft.com/office/drawing/2014/main" id="{5CAC0C0E-99BA-7967-CFA2-2B38059A9486}"/>
              </a:ext>
            </a:extLst>
          </p:cNvPr>
          <p:cNvSpPr>
            <a:spLocks noGrp="1"/>
          </p:cNvSpPr>
          <p:nvPr>
            <p:ph idx="1"/>
          </p:nvPr>
        </p:nvSpPr>
        <p:spPr>
          <a:xfrm>
            <a:off x="406400" y="1825624"/>
            <a:ext cx="11308080" cy="4788535"/>
          </a:xfrm>
        </p:spPr>
        <p:txBody>
          <a:bodyPr>
            <a:normAutofit fontScale="55000" lnSpcReduction="20000"/>
          </a:bodyPr>
          <a:lstStyle/>
          <a:p>
            <a:pPr marL="0" indent="0">
              <a:buNone/>
            </a:pPr>
            <a:r>
              <a:rPr lang="cs-CZ" sz="3800" dirty="0"/>
              <a:t>Řada spolků něco ve svém okolí, ve své obci organizuje, podílí se na kulturních, společenských, ekologických, jiných aktivitách ve svém okolí.  Členy spolku spojuje společný zájem o zlepšení, zkvalitnění, změnu nebo prostě aktivitu v konkrétní oblasti.</a:t>
            </a:r>
          </a:p>
          <a:p>
            <a:pPr marL="0" indent="0">
              <a:buNone/>
            </a:pPr>
            <a:r>
              <a:rPr lang="cs-CZ" sz="3800" dirty="0"/>
              <a:t>To jsou SPOLKY PRO   </a:t>
            </a:r>
          </a:p>
          <a:p>
            <a:pPr marL="0" indent="0">
              <a:buNone/>
            </a:pPr>
            <a:r>
              <a:rPr lang="cs-CZ" sz="3800" dirty="0"/>
              <a:t>Spolky PRO jde zapojovat do rozvoje lokalit a spolu s nimi řešit různé rozvojové možnosti.</a:t>
            </a:r>
          </a:p>
          <a:p>
            <a:pPr marL="0" indent="0">
              <a:buNone/>
            </a:pPr>
            <a:r>
              <a:rPr lang="cs-CZ" sz="3800" dirty="0"/>
              <a:t>Spolky PRO jsou obvykle dlouhodobé </a:t>
            </a:r>
          </a:p>
          <a:p>
            <a:pPr marL="0" indent="0">
              <a:buNone/>
            </a:pPr>
            <a:endParaRPr lang="cs-CZ" sz="3800" dirty="0"/>
          </a:p>
          <a:p>
            <a:pPr marL="0" indent="0">
              <a:buNone/>
            </a:pPr>
            <a:r>
              <a:rPr lang="cs-CZ" sz="3800" dirty="0"/>
              <a:t>Je ale také řada spolků, jejichž členy spojuje to, že jsou proti nějaké stavbě, nějakému záměru,  nějaké investici nebo plánu. Jejich členy spojuje zájem omezit, zabránit, znemožnit nějaký plán, který jim vadí, je podle jejich názoru nevhodný, nesprávný nebo dokonce škodlivý. </a:t>
            </a:r>
          </a:p>
          <a:p>
            <a:pPr marL="0" indent="0">
              <a:buNone/>
            </a:pPr>
            <a:r>
              <a:rPr lang="cs-CZ" sz="3800" dirty="0"/>
              <a:t>Členy spolku spojuje nechuť, odpor nebo nesouhlas s něčím </a:t>
            </a:r>
          </a:p>
          <a:p>
            <a:pPr marL="0" indent="0">
              <a:buNone/>
            </a:pPr>
            <a:r>
              <a:rPr lang="cs-CZ" sz="3800" dirty="0"/>
              <a:t>To jsou SPOLKY PROTI</a:t>
            </a:r>
          </a:p>
          <a:p>
            <a:pPr marL="0" indent="0">
              <a:buNone/>
            </a:pPr>
            <a:r>
              <a:rPr lang="cs-CZ" sz="3800" dirty="0"/>
              <a:t>Spolky PROTI jde jen velmi obtížně zapojit do rozhodování o budoucích plánech. Dobře vědí, co nechtějí. Jejich zájem je bránit dosavadní status quo. </a:t>
            </a:r>
          </a:p>
          <a:p>
            <a:pPr marL="0" indent="0">
              <a:buNone/>
            </a:pPr>
            <a:r>
              <a:rPr lang="cs-CZ" sz="3800" dirty="0"/>
              <a:t>Spolky PROTI rychleji vznikají a zanikají. </a:t>
            </a:r>
            <a:endParaRPr lang="en-GB" dirty="0"/>
          </a:p>
        </p:txBody>
      </p:sp>
      <p:pic>
        <p:nvPicPr>
          <p:cNvPr id="4" name="Obrázek 1">
            <a:extLst>
              <a:ext uri="{FF2B5EF4-FFF2-40B4-BE49-F238E27FC236}">
                <a16:creationId xmlns:a16="http://schemas.microsoft.com/office/drawing/2014/main" id="{C751D8D5-46CC-A8E6-890A-9B8221B75F5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4170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DDA5F0-F92C-451E-631A-0907ACD12D14}"/>
              </a:ext>
            </a:extLst>
          </p:cNvPr>
          <p:cNvSpPr>
            <a:spLocks noGrp="1"/>
          </p:cNvSpPr>
          <p:nvPr>
            <p:ph type="title"/>
          </p:nvPr>
        </p:nvSpPr>
        <p:spPr>
          <a:xfrm>
            <a:off x="401320" y="365124"/>
            <a:ext cx="10515600" cy="1325563"/>
          </a:xfrm>
        </p:spPr>
        <p:txBody>
          <a:bodyPr/>
          <a:lstStyle/>
          <a:p>
            <a:r>
              <a:rPr lang="cs-CZ" dirty="0"/>
              <a:t>Spolky PRO SEBE a spolky PRO VEŘEJNOST</a:t>
            </a:r>
            <a:endParaRPr lang="en-GB" dirty="0"/>
          </a:p>
        </p:txBody>
      </p:sp>
      <p:sp>
        <p:nvSpPr>
          <p:cNvPr id="3" name="Zástupný obsah 2">
            <a:extLst>
              <a:ext uri="{FF2B5EF4-FFF2-40B4-BE49-F238E27FC236}">
                <a16:creationId xmlns:a16="http://schemas.microsoft.com/office/drawing/2014/main" id="{838EA7BD-44C5-369C-F5FA-591FC86D8F02}"/>
              </a:ext>
            </a:extLst>
          </p:cNvPr>
          <p:cNvSpPr>
            <a:spLocks noGrp="1"/>
          </p:cNvSpPr>
          <p:nvPr>
            <p:ph idx="1"/>
          </p:nvPr>
        </p:nvSpPr>
        <p:spPr/>
        <p:txBody>
          <a:bodyPr/>
          <a:lstStyle/>
          <a:p>
            <a:pPr marL="0" indent="0">
              <a:buNone/>
            </a:pPr>
            <a:r>
              <a:rPr lang="cs-CZ" dirty="0"/>
              <a:t>Spolky PRO SEBE </a:t>
            </a:r>
          </a:p>
          <a:p>
            <a:pPr marL="0" indent="0">
              <a:buNone/>
            </a:pPr>
            <a:r>
              <a:rPr lang="cs-CZ" dirty="0"/>
              <a:t>vytvářejí program sami pro své členy a nemají nebo nechtějí mít žádný přesah do komunity, do veřejnosti, typicky sportovní oddíly, úzce specializované spolky pouze pro své členy </a:t>
            </a:r>
          </a:p>
          <a:p>
            <a:pPr marL="0" indent="0">
              <a:buNone/>
            </a:pPr>
            <a:endParaRPr lang="cs-CZ" dirty="0"/>
          </a:p>
          <a:p>
            <a:pPr marL="0" indent="0">
              <a:buNone/>
            </a:pPr>
            <a:r>
              <a:rPr lang="cs-CZ" dirty="0"/>
              <a:t>Spolky PRO VEŘEJNOST</a:t>
            </a:r>
          </a:p>
          <a:p>
            <a:pPr marL="0" indent="0">
              <a:buNone/>
            </a:pPr>
            <a:r>
              <a:rPr lang="cs-CZ" dirty="0"/>
              <a:t>vytvářejí dominantně aktivity pro veřejnost, členství nebo nečlenství ve spolku není podstatné, tyto spolky prezentují svoje aktivity pro celou komunitu.  </a:t>
            </a:r>
            <a:endParaRPr lang="en-GB" dirty="0"/>
          </a:p>
        </p:txBody>
      </p:sp>
      <p:pic>
        <p:nvPicPr>
          <p:cNvPr id="4" name="Obrázek 1">
            <a:extLst>
              <a:ext uri="{FF2B5EF4-FFF2-40B4-BE49-F238E27FC236}">
                <a16:creationId xmlns:a16="http://schemas.microsoft.com/office/drawing/2014/main" id="{E29A1F74-439E-242C-AC42-8C9CD9325A0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7883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FBE6A6-0568-3CFD-C6F5-C59BB8008E4B}"/>
              </a:ext>
            </a:extLst>
          </p:cNvPr>
          <p:cNvSpPr>
            <a:spLocks noGrp="1"/>
          </p:cNvSpPr>
          <p:nvPr>
            <p:ph type="title"/>
          </p:nvPr>
        </p:nvSpPr>
        <p:spPr>
          <a:xfrm>
            <a:off x="1071880" y="11024"/>
            <a:ext cx="10515600" cy="1325563"/>
          </a:xfrm>
        </p:spPr>
        <p:txBody>
          <a:bodyPr/>
          <a:lstStyle/>
          <a:p>
            <a:r>
              <a:rPr lang="cs-CZ" dirty="0"/>
              <a:t>Typologie spolků podle zaměření aktivit</a:t>
            </a:r>
            <a:endParaRPr lang="en-GB" dirty="0"/>
          </a:p>
        </p:txBody>
      </p:sp>
      <p:grpSp>
        <p:nvGrpSpPr>
          <p:cNvPr id="29" name="Skupina 28">
            <a:extLst>
              <a:ext uri="{FF2B5EF4-FFF2-40B4-BE49-F238E27FC236}">
                <a16:creationId xmlns:a16="http://schemas.microsoft.com/office/drawing/2014/main" id="{C709228F-218C-36CA-FF16-279CA7A22864}"/>
              </a:ext>
            </a:extLst>
          </p:cNvPr>
          <p:cNvGrpSpPr/>
          <p:nvPr/>
        </p:nvGrpSpPr>
        <p:grpSpPr>
          <a:xfrm>
            <a:off x="2479040" y="1717036"/>
            <a:ext cx="5933440" cy="4278088"/>
            <a:chOff x="2346960" y="2428236"/>
            <a:chExt cx="5933440" cy="4278088"/>
          </a:xfrm>
        </p:grpSpPr>
        <p:cxnSp>
          <p:nvCxnSpPr>
            <p:cNvPr id="5" name="Přímá spojnice 4">
              <a:extLst>
                <a:ext uri="{FF2B5EF4-FFF2-40B4-BE49-F238E27FC236}">
                  <a16:creationId xmlns:a16="http://schemas.microsoft.com/office/drawing/2014/main" id="{68166485-D11D-C2CB-536B-1FDD3E995283}"/>
                </a:ext>
              </a:extLst>
            </p:cNvPr>
            <p:cNvCxnSpPr>
              <a:cxnSpLocks/>
            </p:cNvCxnSpPr>
            <p:nvPr/>
          </p:nvCxnSpPr>
          <p:spPr>
            <a:xfrm>
              <a:off x="3571240" y="2428236"/>
              <a:ext cx="45720" cy="3748725"/>
            </a:xfrm>
            <a:prstGeom prst="line">
              <a:avLst/>
            </a:prstGeom>
          </p:spPr>
          <p:style>
            <a:lnRef idx="2">
              <a:schemeClr val="dk1"/>
            </a:lnRef>
            <a:fillRef idx="0">
              <a:schemeClr val="dk1"/>
            </a:fillRef>
            <a:effectRef idx="1">
              <a:schemeClr val="dk1"/>
            </a:effectRef>
            <a:fontRef idx="minor">
              <a:schemeClr val="tx1"/>
            </a:fontRef>
          </p:style>
        </p:cxnSp>
        <p:cxnSp>
          <p:nvCxnSpPr>
            <p:cNvPr id="6" name="Přímá spojnice 5">
              <a:extLst>
                <a:ext uri="{FF2B5EF4-FFF2-40B4-BE49-F238E27FC236}">
                  <a16:creationId xmlns:a16="http://schemas.microsoft.com/office/drawing/2014/main" id="{CE536F6A-6284-A4A5-30CF-E75AB0561235}"/>
                </a:ext>
              </a:extLst>
            </p:cNvPr>
            <p:cNvCxnSpPr>
              <a:cxnSpLocks/>
            </p:cNvCxnSpPr>
            <p:nvPr/>
          </p:nvCxnSpPr>
          <p:spPr>
            <a:xfrm>
              <a:off x="5862320" y="2445697"/>
              <a:ext cx="91440" cy="3731264"/>
            </a:xfrm>
            <a:prstGeom prst="line">
              <a:avLst/>
            </a:prstGeom>
          </p:spPr>
          <p:style>
            <a:lnRef idx="2">
              <a:schemeClr val="dk1"/>
            </a:lnRef>
            <a:fillRef idx="0">
              <a:schemeClr val="dk1"/>
            </a:fillRef>
            <a:effectRef idx="1">
              <a:schemeClr val="dk1"/>
            </a:effectRef>
            <a:fontRef idx="minor">
              <a:schemeClr val="tx1"/>
            </a:fontRef>
          </p:style>
        </p:cxnSp>
        <p:cxnSp>
          <p:nvCxnSpPr>
            <p:cNvPr id="9" name="Přímá spojnice 8">
              <a:extLst>
                <a:ext uri="{FF2B5EF4-FFF2-40B4-BE49-F238E27FC236}">
                  <a16:creationId xmlns:a16="http://schemas.microsoft.com/office/drawing/2014/main" id="{6604ABB8-2ECE-BA86-BE59-321630D47F1E}"/>
                </a:ext>
              </a:extLst>
            </p:cNvPr>
            <p:cNvCxnSpPr>
              <a:cxnSpLocks/>
            </p:cNvCxnSpPr>
            <p:nvPr/>
          </p:nvCxnSpPr>
          <p:spPr>
            <a:xfrm flipH="1">
              <a:off x="3571240" y="4200050"/>
              <a:ext cx="4424680" cy="17461"/>
            </a:xfrm>
            <a:prstGeom prst="line">
              <a:avLst/>
            </a:prstGeom>
          </p:spPr>
          <p:style>
            <a:lnRef idx="2">
              <a:schemeClr val="dk1"/>
            </a:lnRef>
            <a:fillRef idx="0">
              <a:schemeClr val="dk1"/>
            </a:fillRef>
            <a:effectRef idx="1">
              <a:schemeClr val="dk1"/>
            </a:effectRef>
            <a:fontRef idx="minor">
              <a:schemeClr val="tx1"/>
            </a:fontRef>
          </p:style>
        </p:cxnSp>
        <p:cxnSp>
          <p:nvCxnSpPr>
            <p:cNvPr id="11" name="Přímá spojnice 10">
              <a:extLst>
                <a:ext uri="{FF2B5EF4-FFF2-40B4-BE49-F238E27FC236}">
                  <a16:creationId xmlns:a16="http://schemas.microsoft.com/office/drawing/2014/main" id="{1B924AA6-FEAD-0AED-9D88-EA350F5DBD38}"/>
                </a:ext>
              </a:extLst>
            </p:cNvPr>
            <p:cNvCxnSpPr>
              <a:cxnSpLocks/>
            </p:cNvCxnSpPr>
            <p:nvPr/>
          </p:nvCxnSpPr>
          <p:spPr>
            <a:xfrm flipH="1">
              <a:off x="3616960" y="6150771"/>
              <a:ext cx="4424680" cy="17461"/>
            </a:xfrm>
            <a:prstGeom prst="line">
              <a:avLst/>
            </a:prstGeom>
          </p:spPr>
          <p:style>
            <a:lnRef idx="2">
              <a:schemeClr val="dk1"/>
            </a:lnRef>
            <a:fillRef idx="0">
              <a:schemeClr val="dk1"/>
            </a:fillRef>
            <a:effectRef idx="1">
              <a:schemeClr val="dk1"/>
            </a:effectRef>
            <a:fontRef idx="minor">
              <a:schemeClr val="tx1"/>
            </a:fontRef>
          </p:style>
        </p:cxnSp>
        <p:cxnSp>
          <p:nvCxnSpPr>
            <p:cNvPr id="12" name="Přímá spojnice 11">
              <a:extLst>
                <a:ext uri="{FF2B5EF4-FFF2-40B4-BE49-F238E27FC236}">
                  <a16:creationId xmlns:a16="http://schemas.microsoft.com/office/drawing/2014/main" id="{D69FA33A-E5CF-AC23-DB6B-28BE9D75E15C}"/>
                </a:ext>
              </a:extLst>
            </p:cNvPr>
            <p:cNvCxnSpPr>
              <a:cxnSpLocks/>
            </p:cNvCxnSpPr>
            <p:nvPr/>
          </p:nvCxnSpPr>
          <p:spPr>
            <a:xfrm flipH="1">
              <a:off x="3566160" y="2436966"/>
              <a:ext cx="4424680" cy="17461"/>
            </a:xfrm>
            <a:prstGeom prst="line">
              <a:avLst/>
            </a:prstGeom>
          </p:spPr>
          <p:style>
            <a:lnRef idx="2">
              <a:schemeClr val="dk1"/>
            </a:lnRef>
            <a:fillRef idx="0">
              <a:schemeClr val="dk1"/>
            </a:fillRef>
            <a:effectRef idx="1">
              <a:schemeClr val="dk1"/>
            </a:effectRef>
            <a:fontRef idx="minor">
              <a:schemeClr val="tx1"/>
            </a:fontRef>
          </p:style>
        </p:cxnSp>
        <p:cxnSp>
          <p:nvCxnSpPr>
            <p:cNvPr id="13" name="Přímá spojnice 12">
              <a:extLst>
                <a:ext uri="{FF2B5EF4-FFF2-40B4-BE49-F238E27FC236}">
                  <a16:creationId xmlns:a16="http://schemas.microsoft.com/office/drawing/2014/main" id="{FA519340-BF02-5F17-A4D5-8653CA229885}"/>
                </a:ext>
              </a:extLst>
            </p:cNvPr>
            <p:cNvCxnSpPr>
              <a:cxnSpLocks/>
            </p:cNvCxnSpPr>
            <p:nvPr/>
          </p:nvCxnSpPr>
          <p:spPr>
            <a:xfrm>
              <a:off x="7985760" y="2445696"/>
              <a:ext cx="96520" cy="3713805"/>
            </a:xfrm>
            <a:prstGeom prst="line">
              <a:avLst/>
            </a:prstGeom>
          </p:spPr>
          <p:style>
            <a:lnRef idx="2">
              <a:schemeClr val="dk1"/>
            </a:lnRef>
            <a:fillRef idx="0">
              <a:schemeClr val="dk1"/>
            </a:fillRef>
            <a:effectRef idx="1">
              <a:schemeClr val="dk1"/>
            </a:effectRef>
            <a:fontRef idx="minor">
              <a:schemeClr val="tx1"/>
            </a:fontRef>
          </p:style>
        </p:cxnSp>
        <p:sp>
          <p:nvSpPr>
            <p:cNvPr id="16" name="TextovéPole 15">
              <a:extLst>
                <a:ext uri="{FF2B5EF4-FFF2-40B4-BE49-F238E27FC236}">
                  <a16:creationId xmlns:a16="http://schemas.microsoft.com/office/drawing/2014/main" id="{CEF51FBF-AE4C-A43D-8E75-5A6F3F93017A}"/>
                </a:ext>
              </a:extLst>
            </p:cNvPr>
            <p:cNvSpPr txBox="1"/>
            <p:nvPr/>
          </p:nvSpPr>
          <p:spPr>
            <a:xfrm>
              <a:off x="5862320" y="6244659"/>
              <a:ext cx="2418080" cy="461665"/>
            </a:xfrm>
            <a:prstGeom prst="rect">
              <a:avLst/>
            </a:prstGeom>
            <a:noFill/>
          </p:spPr>
          <p:txBody>
            <a:bodyPr wrap="square" rtlCol="0">
              <a:spAutoFit/>
            </a:bodyPr>
            <a:lstStyle/>
            <a:p>
              <a:pPr algn="ctr"/>
              <a:r>
                <a:rPr lang="cs-CZ" sz="2400" dirty="0"/>
                <a:t>PRO VEŘEJNOST</a:t>
              </a:r>
              <a:endParaRPr lang="en-GB" sz="2400" dirty="0"/>
            </a:p>
          </p:txBody>
        </p:sp>
        <p:sp>
          <p:nvSpPr>
            <p:cNvPr id="17" name="TextovéPole 16">
              <a:extLst>
                <a:ext uri="{FF2B5EF4-FFF2-40B4-BE49-F238E27FC236}">
                  <a16:creationId xmlns:a16="http://schemas.microsoft.com/office/drawing/2014/main" id="{224D796E-8508-70DD-A9F1-F9032B1885AF}"/>
                </a:ext>
              </a:extLst>
            </p:cNvPr>
            <p:cNvSpPr txBox="1"/>
            <p:nvPr/>
          </p:nvSpPr>
          <p:spPr>
            <a:xfrm>
              <a:off x="2613660" y="4926352"/>
              <a:ext cx="764540" cy="461665"/>
            </a:xfrm>
            <a:prstGeom prst="rect">
              <a:avLst/>
            </a:prstGeom>
            <a:noFill/>
          </p:spPr>
          <p:txBody>
            <a:bodyPr wrap="square" rtlCol="0">
              <a:spAutoFit/>
            </a:bodyPr>
            <a:lstStyle/>
            <a:p>
              <a:r>
                <a:rPr lang="cs-CZ" sz="2400" dirty="0"/>
                <a:t>PRO</a:t>
              </a:r>
              <a:endParaRPr lang="en-GB" sz="2400" dirty="0"/>
            </a:p>
          </p:txBody>
        </p:sp>
        <p:sp>
          <p:nvSpPr>
            <p:cNvPr id="22" name="TextovéPole 21">
              <a:extLst>
                <a:ext uri="{FF2B5EF4-FFF2-40B4-BE49-F238E27FC236}">
                  <a16:creationId xmlns:a16="http://schemas.microsoft.com/office/drawing/2014/main" id="{2F7A298E-02FE-648F-FE13-02B207CA68BB}"/>
                </a:ext>
              </a:extLst>
            </p:cNvPr>
            <p:cNvSpPr txBox="1"/>
            <p:nvPr/>
          </p:nvSpPr>
          <p:spPr>
            <a:xfrm>
              <a:off x="3754120" y="6244659"/>
              <a:ext cx="2153920" cy="461665"/>
            </a:xfrm>
            <a:prstGeom prst="rect">
              <a:avLst/>
            </a:prstGeom>
            <a:noFill/>
          </p:spPr>
          <p:txBody>
            <a:bodyPr wrap="square" rtlCol="0">
              <a:spAutoFit/>
            </a:bodyPr>
            <a:lstStyle/>
            <a:p>
              <a:pPr algn="ctr"/>
              <a:r>
                <a:rPr lang="cs-CZ" sz="2400" dirty="0"/>
                <a:t>PRO SEBE</a:t>
              </a:r>
              <a:endParaRPr lang="en-GB" sz="2400" dirty="0"/>
            </a:p>
          </p:txBody>
        </p:sp>
        <p:sp>
          <p:nvSpPr>
            <p:cNvPr id="23" name="TextovéPole 22">
              <a:extLst>
                <a:ext uri="{FF2B5EF4-FFF2-40B4-BE49-F238E27FC236}">
                  <a16:creationId xmlns:a16="http://schemas.microsoft.com/office/drawing/2014/main" id="{FF6C8B5D-0D82-407E-67C0-11D21D716E84}"/>
                </a:ext>
              </a:extLst>
            </p:cNvPr>
            <p:cNvSpPr txBox="1"/>
            <p:nvPr/>
          </p:nvSpPr>
          <p:spPr>
            <a:xfrm>
              <a:off x="2346960" y="3075709"/>
              <a:ext cx="1224280" cy="461665"/>
            </a:xfrm>
            <a:prstGeom prst="rect">
              <a:avLst/>
            </a:prstGeom>
            <a:noFill/>
          </p:spPr>
          <p:txBody>
            <a:bodyPr wrap="square" rtlCol="0">
              <a:spAutoFit/>
            </a:bodyPr>
            <a:lstStyle/>
            <a:p>
              <a:pPr algn="ctr"/>
              <a:r>
                <a:rPr lang="cs-CZ" sz="2400" dirty="0"/>
                <a:t>PROTI</a:t>
              </a:r>
              <a:endParaRPr lang="en-GB" sz="2400" dirty="0"/>
            </a:p>
          </p:txBody>
        </p:sp>
        <p:sp>
          <p:nvSpPr>
            <p:cNvPr id="24" name="TextovéPole 23">
              <a:extLst>
                <a:ext uri="{FF2B5EF4-FFF2-40B4-BE49-F238E27FC236}">
                  <a16:creationId xmlns:a16="http://schemas.microsoft.com/office/drawing/2014/main" id="{3E05B6E7-6E6E-BA1D-1B6B-C9884C77C2B1}"/>
                </a:ext>
              </a:extLst>
            </p:cNvPr>
            <p:cNvSpPr txBox="1"/>
            <p:nvPr/>
          </p:nvSpPr>
          <p:spPr>
            <a:xfrm>
              <a:off x="3779520" y="4516042"/>
              <a:ext cx="1920240" cy="1200329"/>
            </a:xfrm>
            <a:prstGeom prst="rect">
              <a:avLst/>
            </a:prstGeom>
            <a:noFill/>
          </p:spPr>
          <p:txBody>
            <a:bodyPr wrap="square" rtlCol="0">
              <a:spAutoFit/>
            </a:bodyPr>
            <a:lstStyle/>
            <a:p>
              <a:pPr algn="ctr"/>
              <a:r>
                <a:rPr lang="cs-CZ" sz="7200" dirty="0"/>
                <a:t>x</a:t>
              </a:r>
              <a:endParaRPr lang="en-GB" sz="7200" dirty="0"/>
            </a:p>
          </p:txBody>
        </p:sp>
        <p:sp>
          <p:nvSpPr>
            <p:cNvPr id="25" name="TextovéPole 24">
              <a:extLst>
                <a:ext uri="{FF2B5EF4-FFF2-40B4-BE49-F238E27FC236}">
                  <a16:creationId xmlns:a16="http://schemas.microsoft.com/office/drawing/2014/main" id="{036BEA1A-9F36-06F3-9A90-460B8093E8DF}"/>
                </a:ext>
              </a:extLst>
            </p:cNvPr>
            <p:cNvSpPr txBox="1"/>
            <p:nvPr/>
          </p:nvSpPr>
          <p:spPr>
            <a:xfrm>
              <a:off x="6010910" y="4496261"/>
              <a:ext cx="1920240" cy="1200329"/>
            </a:xfrm>
            <a:prstGeom prst="rect">
              <a:avLst/>
            </a:prstGeom>
            <a:noFill/>
          </p:spPr>
          <p:txBody>
            <a:bodyPr wrap="square" rtlCol="0">
              <a:spAutoFit/>
            </a:bodyPr>
            <a:lstStyle/>
            <a:p>
              <a:pPr algn="ctr"/>
              <a:r>
                <a:rPr lang="cs-CZ" sz="7200" dirty="0"/>
                <a:t>x</a:t>
              </a:r>
              <a:endParaRPr lang="en-GB" sz="7200" dirty="0"/>
            </a:p>
          </p:txBody>
        </p:sp>
        <p:sp>
          <p:nvSpPr>
            <p:cNvPr id="27" name="TextovéPole 26">
              <a:extLst>
                <a:ext uri="{FF2B5EF4-FFF2-40B4-BE49-F238E27FC236}">
                  <a16:creationId xmlns:a16="http://schemas.microsoft.com/office/drawing/2014/main" id="{72F1AC9B-76FF-20E4-B4D4-22303D6A5E89}"/>
                </a:ext>
              </a:extLst>
            </p:cNvPr>
            <p:cNvSpPr txBox="1"/>
            <p:nvPr/>
          </p:nvSpPr>
          <p:spPr>
            <a:xfrm>
              <a:off x="5956300" y="2633256"/>
              <a:ext cx="1920240" cy="1200329"/>
            </a:xfrm>
            <a:prstGeom prst="rect">
              <a:avLst/>
            </a:prstGeom>
            <a:noFill/>
          </p:spPr>
          <p:txBody>
            <a:bodyPr wrap="square" rtlCol="0">
              <a:spAutoFit/>
            </a:bodyPr>
            <a:lstStyle/>
            <a:p>
              <a:pPr algn="ctr"/>
              <a:r>
                <a:rPr lang="cs-CZ" sz="7200" dirty="0"/>
                <a:t>x</a:t>
              </a:r>
              <a:endParaRPr lang="en-GB" sz="7200" dirty="0"/>
            </a:p>
          </p:txBody>
        </p:sp>
        <p:sp>
          <p:nvSpPr>
            <p:cNvPr id="28" name="TextovéPole 27">
              <a:extLst>
                <a:ext uri="{FF2B5EF4-FFF2-40B4-BE49-F238E27FC236}">
                  <a16:creationId xmlns:a16="http://schemas.microsoft.com/office/drawing/2014/main" id="{1E80869E-1054-8C82-5544-B2CAE0366582}"/>
                </a:ext>
              </a:extLst>
            </p:cNvPr>
            <p:cNvSpPr txBox="1"/>
            <p:nvPr/>
          </p:nvSpPr>
          <p:spPr>
            <a:xfrm>
              <a:off x="3733800" y="2701190"/>
              <a:ext cx="1920240" cy="1200329"/>
            </a:xfrm>
            <a:prstGeom prst="rect">
              <a:avLst/>
            </a:prstGeom>
            <a:noFill/>
          </p:spPr>
          <p:txBody>
            <a:bodyPr wrap="square" rtlCol="0">
              <a:spAutoFit/>
            </a:bodyPr>
            <a:lstStyle/>
            <a:p>
              <a:pPr algn="ctr"/>
              <a:r>
                <a:rPr lang="cs-CZ" sz="7200" dirty="0"/>
                <a:t>?</a:t>
              </a:r>
              <a:endParaRPr lang="en-GB" sz="7200" dirty="0"/>
            </a:p>
          </p:txBody>
        </p:sp>
      </p:grpSp>
      <p:sp>
        <p:nvSpPr>
          <p:cNvPr id="30" name="TextovéPole 29">
            <a:extLst>
              <a:ext uri="{FF2B5EF4-FFF2-40B4-BE49-F238E27FC236}">
                <a16:creationId xmlns:a16="http://schemas.microsoft.com/office/drawing/2014/main" id="{72134BB6-E0F8-3B54-1982-5DDE40984CF0}"/>
              </a:ext>
            </a:extLst>
          </p:cNvPr>
          <p:cNvSpPr txBox="1"/>
          <p:nvPr/>
        </p:nvSpPr>
        <p:spPr>
          <a:xfrm>
            <a:off x="436880" y="6076154"/>
            <a:ext cx="11653520" cy="707886"/>
          </a:xfrm>
          <a:prstGeom prst="rect">
            <a:avLst/>
          </a:prstGeom>
          <a:noFill/>
        </p:spPr>
        <p:txBody>
          <a:bodyPr wrap="square" rtlCol="0">
            <a:spAutoFit/>
          </a:bodyPr>
          <a:lstStyle/>
          <a:p>
            <a:r>
              <a:rPr lang="cs-CZ" sz="2000" dirty="0"/>
              <a:t>Další typologie podle velikosti, podle územního působení, podle organizačního schématu, uzavřené x otevřené spolky, ……</a:t>
            </a:r>
            <a:endParaRPr lang="en-GB" sz="2000" dirty="0"/>
          </a:p>
        </p:txBody>
      </p:sp>
      <p:pic>
        <p:nvPicPr>
          <p:cNvPr id="31" name="Obrázek 1">
            <a:extLst>
              <a:ext uri="{FF2B5EF4-FFF2-40B4-BE49-F238E27FC236}">
                <a16:creationId xmlns:a16="http://schemas.microsoft.com/office/drawing/2014/main" id="{1DD97B7E-FF11-FE3E-971C-20B6AD5984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657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F34385-A193-4E69-EDB4-C17C5E44F0D6}"/>
              </a:ext>
            </a:extLst>
          </p:cNvPr>
          <p:cNvSpPr>
            <a:spLocks noGrp="1"/>
          </p:cNvSpPr>
          <p:nvPr>
            <p:ph type="title"/>
          </p:nvPr>
        </p:nvSpPr>
        <p:spPr/>
        <p:txBody>
          <a:bodyPr/>
          <a:lstStyle/>
          <a:p>
            <a:r>
              <a:rPr lang="cs-CZ" dirty="0"/>
              <a:t>Spolky a lokální rozvoj </a:t>
            </a:r>
            <a:endParaRPr lang="en-GB" dirty="0"/>
          </a:p>
        </p:txBody>
      </p:sp>
      <p:sp>
        <p:nvSpPr>
          <p:cNvPr id="3" name="Zástupný obsah 2">
            <a:extLst>
              <a:ext uri="{FF2B5EF4-FFF2-40B4-BE49-F238E27FC236}">
                <a16:creationId xmlns:a16="http://schemas.microsoft.com/office/drawing/2014/main" id="{0C3630DF-98E9-2326-0A88-ED86D4969F8F}"/>
              </a:ext>
            </a:extLst>
          </p:cNvPr>
          <p:cNvSpPr>
            <a:spLocks noGrp="1"/>
          </p:cNvSpPr>
          <p:nvPr>
            <p:ph idx="1"/>
          </p:nvPr>
        </p:nvSpPr>
        <p:spPr/>
        <p:txBody>
          <a:bodyPr>
            <a:normAutofit fontScale="92500" lnSpcReduction="20000"/>
          </a:bodyPr>
          <a:lstStyle/>
          <a:p>
            <a:pPr marL="0" indent="0">
              <a:buNone/>
            </a:pPr>
            <a:r>
              <a:rPr lang="cs-CZ" dirty="0"/>
              <a:t>Spolky mohou a mají velmi významný vliv na lokální rozvoj, v místě kde se lidé znají mohou spolky vytvářet platformy pro řešení lokálních (mikroregionálních) problémů. </a:t>
            </a:r>
          </a:p>
          <a:p>
            <a:pPr marL="0" indent="0">
              <a:buNone/>
            </a:pPr>
            <a:r>
              <a:rPr lang="cs-CZ" dirty="0"/>
              <a:t>Setkávání v rámci spolkové činnosti (hlavní organizátor, pomocníci, účastníci) vytváří platformu pro sdílení názorů, pro výměnu informací, zkušeností, posilování sociálního kapitálů a tedy ke zvyšování důvěry mezi lokálními aktéry. </a:t>
            </a:r>
          </a:p>
          <a:p>
            <a:pPr marL="0" indent="0">
              <a:buNone/>
            </a:pPr>
            <a:r>
              <a:rPr lang="cs-CZ" dirty="0"/>
              <a:t>Důvěry a vzájemná sounáležitost buduje identitu obyvatel k danému místu, obci, lokalitě. </a:t>
            </a:r>
          </a:p>
          <a:p>
            <a:pPr marL="0" indent="0">
              <a:buNone/>
            </a:pPr>
            <a:r>
              <a:rPr lang="cs-CZ" dirty="0"/>
              <a:t>Vyšší míra identity jedince k místu vede k jeho větší zodpovědnosti za stav a rozvoj území, tedy chuti zapojit se podle svých možností do rozvoje daného sídla, lokality, místa.  </a:t>
            </a:r>
          </a:p>
          <a:p>
            <a:pPr marL="0" indent="0">
              <a:buNone/>
            </a:pPr>
            <a:r>
              <a:rPr lang="cs-CZ" dirty="0"/>
              <a:t> </a:t>
            </a:r>
            <a:endParaRPr lang="en-GB" dirty="0"/>
          </a:p>
        </p:txBody>
      </p:sp>
      <p:pic>
        <p:nvPicPr>
          <p:cNvPr id="6" name="Obrázek 1">
            <a:extLst>
              <a:ext uri="{FF2B5EF4-FFF2-40B4-BE49-F238E27FC236}">
                <a16:creationId xmlns:a16="http://schemas.microsoft.com/office/drawing/2014/main" id="{9D19051A-812A-AEA1-0DD5-414195F489B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2109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03DFF9-12E1-14FA-826A-F8664E90ED93}"/>
              </a:ext>
            </a:extLst>
          </p:cNvPr>
          <p:cNvSpPr>
            <a:spLocks noGrp="1"/>
          </p:cNvSpPr>
          <p:nvPr>
            <p:ph type="title"/>
          </p:nvPr>
        </p:nvSpPr>
        <p:spPr/>
        <p:txBody>
          <a:bodyPr/>
          <a:lstStyle/>
          <a:p>
            <a:r>
              <a:rPr lang="cs-CZ" dirty="0"/>
              <a:t>Spolupráce jako faktor lokálního rozvoje</a:t>
            </a:r>
            <a:endParaRPr lang="en-GB" dirty="0"/>
          </a:p>
        </p:txBody>
      </p:sp>
      <p:sp>
        <p:nvSpPr>
          <p:cNvPr id="3" name="Zástupný obsah 2">
            <a:extLst>
              <a:ext uri="{FF2B5EF4-FFF2-40B4-BE49-F238E27FC236}">
                <a16:creationId xmlns:a16="http://schemas.microsoft.com/office/drawing/2014/main" id="{E3EDA495-45A6-81B7-FBFA-44329E19E258}"/>
              </a:ext>
            </a:extLst>
          </p:cNvPr>
          <p:cNvSpPr>
            <a:spLocks noGrp="1"/>
          </p:cNvSpPr>
          <p:nvPr>
            <p:ph idx="1"/>
          </p:nvPr>
        </p:nvSpPr>
        <p:spPr/>
        <p:txBody>
          <a:bodyPr/>
          <a:lstStyle/>
          <a:p>
            <a:pPr marL="0" indent="0">
              <a:buNone/>
            </a:pPr>
            <a:r>
              <a:rPr lang="cs-CZ" dirty="0"/>
              <a:t>Spolky a jejich členové mohou iniciovat spolupráci mezi členy spolku navzájem (vzájemná pomoc), tak také mezi spolky, mezi spolkem a dalšími partnery </a:t>
            </a:r>
          </a:p>
          <a:p>
            <a:pPr marL="0" indent="0">
              <a:buNone/>
            </a:pPr>
            <a:r>
              <a:rPr lang="cs-CZ" dirty="0"/>
              <a:t>Vertikální spolupráce: občan – spolek – úřad - mikroregion </a:t>
            </a:r>
          </a:p>
          <a:p>
            <a:pPr marL="0" indent="0">
              <a:buNone/>
            </a:pPr>
            <a:r>
              <a:rPr lang="cs-CZ" dirty="0"/>
              <a:t>Horizontální spolupráce: mezi spolky navzájem na stejné úrovni</a:t>
            </a:r>
            <a:endParaRPr lang="en-GB" dirty="0"/>
          </a:p>
        </p:txBody>
      </p:sp>
      <p:pic>
        <p:nvPicPr>
          <p:cNvPr id="4" name="Obrázek 1">
            <a:extLst>
              <a:ext uri="{FF2B5EF4-FFF2-40B4-BE49-F238E27FC236}">
                <a16:creationId xmlns:a16="http://schemas.microsoft.com/office/drawing/2014/main" id="{3CD0650E-53ED-FC61-D293-DEBF5043F8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264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19298E-D7C2-1947-CEE3-F8FECE097234}"/>
              </a:ext>
            </a:extLst>
          </p:cNvPr>
          <p:cNvSpPr>
            <a:spLocks noGrp="1"/>
          </p:cNvSpPr>
          <p:nvPr>
            <p:ph type="title"/>
          </p:nvPr>
        </p:nvSpPr>
        <p:spPr/>
        <p:txBody>
          <a:bodyPr/>
          <a:lstStyle/>
          <a:p>
            <a:r>
              <a:rPr lang="cs-CZ" dirty="0"/>
              <a:t>Spolková činnost vede ke spolupráci </a:t>
            </a:r>
            <a:endParaRPr lang="en-GB" dirty="0"/>
          </a:p>
        </p:txBody>
      </p:sp>
      <p:sp>
        <p:nvSpPr>
          <p:cNvPr id="3" name="Zástupný obsah 2">
            <a:extLst>
              <a:ext uri="{FF2B5EF4-FFF2-40B4-BE49-F238E27FC236}">
                <a16:creationId xmlns:a16="http://schemas.microsoft.com/office/drawing/2014/main" id="{C337A7B2-76A8-C42C-495E-594D1793FD35}"/>
              </a:ext>
            </a:extLst>
          </p:cNvPr>
          <p:cNvSpPr>
            <a:spLocks noGrp="1"/>
          </p:cNvSpPr>
          <p:nvPr>
            <p:ph idx="1"/>
          </p:nvPr>
        </p:nvSpPr>
        <p:spPr>
          <a:xfrm>
            <a:off x="838200" y="1825625"/>
            <a:ext cx="11018520" cy="4351338"/>
          </a:xfrm>
        </p:spPr>
        <p:txBody>
          <a:bodyPr>
            <a:normAutofit/>
          </a:bodyPr>
          <a:lstStyle/>
          <a:p>
            <a:pPr marL="0" indent="0">
              <a:buNone/>
            </a:pPr>
            <a:r>
              <a:rPr lang="cs-CZ" altLang="cs-CZ" sz="2600" dirty="0"/>
              <a:t>Spolupráce:</a:t>
            </a:r>
          </a:p>
          <a:p>
            <a:r>
              <a:rPr lang="cs-CZ" altLang="cs-CZ" sz="2600" dirty="0"/>
              <a:t>vynucená			povinná účast, </a:t>
            </a:r>
          </a:p>
          <a:p>
            <a:r>
              <a:rPr lang="cs-CZ" altLang="cs-CZ" sz="2600" dirty="0"/>
              <a:t>vynutitelná 		socialistické brigády, akce Z, hrozba sankce za 				neúčast</a:t>
            </a:r>
          </a:p>
          <a:p>
            <a:r>
              <a:rPr lang="cs-CZ" altLang="cs-CZ" sz="2600" dirty="0"/>
              <a:t>formální 			formální spolupráce „na papíře“ </a:t>
            </a:r>
          </a:p>
          <a:p>
            <a:r>
              <a:rPr lang="cs-CZ" altLang="cs-CZ" sz="2600" dirty="0"/>
              <a:t>faktická 			spolupráce fungující pod vlivem vnějších okolností </a:t>
            </a:r>
          </a:p>
          <a:p>
            <a:r>
              <a:rPr lang="cs-CZ" altLang="cs-CZ" sz="2600" dirty="0"/>
              <a:t>dobrovolná 		spolupráce  jako poznání vzájemné výhodnosti </a:t>
            </a:r>
          </a:p>
          <a:p>
            <a:r>
              <a:rPr lang="cs-CZ" altLang="cs-CZ" sz="2600" dirty="0"/>
              <a:t>„přirozená“		normální chování, tak je to běžné, tak se to 					dělá. </a:t>
            </a:r>
          </a:p>
          <a:p>
            <a:pPr marL="0" indent="0">
              <a:buNone/>
            </a:pPr>
            <a:endParaRPr lang="en-GB" dirty="0"/>
          </a:p>
        </p:txBody>
      </p:sp>
      <p:pic>
        <p:nvPicPr>
          <p:cNvPr id="6" name="Obrázek 1">
            <a:extLst>
              <a:ext uri="{FF2B5EF4-FFF2-40B4-BE49-F238E27FC236}">
                <a16:creationId xmlns:a16="http://schemas.microsoft.com/office/drawing/2014/main" id="{68C1BA34-3257-A45E-BE51-7117EF6E283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89883" y="89694"/>
            <a:ext cx="1500187"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382210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docProps/app.xml><?xml version="1.0" encoding="utf-8"?>
<Properties xmlns="http://schemas.openxmlformats.org/officeDocument/2006/extended-properties" xmlns:vt="http://schemas.openxmlformats.org/officeDocument/2006/docPropsVTypes">
  <Template/>
  <TotalTime>193</TotalTime>
  <Words>1425</Words>
  <Application>Microsoft Office PowerPoint</Application>
  <PresentationFormat>Širokoúhlá obrazovka</PresentationFormat>
  <Paragraphs>129</Paragraphs>
  <Slides>17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Aptos</vt:lpstr>
      <vt:lpstr>Aptos Display</vt:lpstr>
      <vt:lpstr>Arial</vt:lpstr>
      <vt:lpstr>Calibri</vt:lpstr>
      <vt:lpstr>Motiv Office</vt:lpstr>
      <vt:lpstr>SPOLEK ŽIJE!  Spolek jako významný fenomén kulturního života v Česku  Role představitelů spolků jako lokálních lídrů</vt:lpstr>
      <vt:lpstr>Co to je spolek a proč vlastně ŽIJE</vt:lpstr>
      <vt:lpstr>Kolik je spolků </vt:lpstr>
      <vt:lpstr>Spolky PRO a spolky PROTI</vt:lpstr>
      <vt:lpstr>Spolky PRO SEBE a spolky PRO VEŘEJNOST</vt:lpstr>
      <vt:lpstr>Typologie spolků podle zaměření aktivit</vt:lpstr>
      <vt:lpstr>Spolky a lokální rozvoj </vt:lpstr>
      <vt:lpstr>Spolupráce jako faktor lokálního rozvoje</vt:lpstr>
      <vt:lpstr>Spolková činnost vede ke spolupráci </vt:lpstr>
      <vt:lpstr>4x KO</vt:lpstr>
      <vt:lpstr>Kultura a společenský život</vt:lpstr>
      <vt:lpstr>Lokální aktéři</vt:lpstr>
      <vt:lpstr>Prezentace aplikace PowerPoint</vt:lpstr>
      <vt:lpstr>Identita</vt:lpstr>
      <vt:lpstr>Podmínky pro činnost spolků </vt:lpstr>
      <vt:lpstr>Role veřejné správy </vt:lpstr>
      <vt:lpstr>Děkuji za pozornost</vt:lpstr>
    </vt:vector>
  </TitlesOfParts>
  <Company>PřF UK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Radim Perlín</dc:creator>
  <cp:lastModifiedBy>Radim Perlín</cp:lastModifiedBy>
  <cp:revision>3</cp:revision>
  <dcterms:created xsi:type="dcterms:W3CDTF">2025-06-02T12:45:00Z</dcterms:created>
  <dcterms:modified xsi:type="dcterms:W3CDTF">2025-06-03T14:37:42Z</dcterms:modified>
</cp:coreProperties>
</file>